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0" r:id="rId4"/>
    <p:sldId id="27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2626"/>
    <a:srgbClr val="9A0000"/>
    <a:srgbClr val="DDF9FF"/>
    <a:srgbClr val="41A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157" y="3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5"/>
            <a:ext cx="8280920" cy="32316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Бюджет для граждан </a:t>
            </a:r>
          </a:p>
          <a:p>
            <a:pPr algn="ctr"/>
            <a:r>
              <a:rPr lang="ru-RU" sz="28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Администрации сельского  поселения Вата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За 3 квартал 2021 года</a:t>
            </a:r>
            <a:endParaRPr lang="ru-RU" sz="28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  <a:p>
            <a:pPr algn="ctr"/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algn="ctr"/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4255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4660" y="404664"/>
            <a:ext cx="6027612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безопасности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и правоохранительной деятельности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3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2021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628,6тыс.рублей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6146" name="Picture 2" descr="C:\Users\Евгений\Desktop\4123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668289"/>
            <a:ext cx="2304255" cy="14282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Евгений\Desktop\15702858-s--n---n--n----nzn-n-n--n--n-------n---n-n-noe-------n---noe---n--n--n--n----n----n---n-n------n----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996952"/>
            <a:ext cx="2448272" cy="13466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76653" y="1843796"/>
            <a:ext cx="3387235" cy="92333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Долгосрочная целевая программа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«Обеспечение мер пожарной  безопасности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на объектах социального назначения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И жилищного фонда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</a:t>
            </a: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2021-2023 годы»</a:t>
            </a: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499,0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  <p:pic>
        <p:nvPicPr>
          <p:cNvPr id="14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5" y="4221088"/>
            <a:ext cx="2232247" cy="13437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Евгений\Desktop\106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351034"/>
            <a:ext cx="2592286" cy="15069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3130938"/>
            <a:ext cx="3705071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Субвенции на осуществление федеральных полномочий по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ЗАГС-12,3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3530" y="3688185"/>
            <a:ext cx="3224374" cy="161582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«Управление муниципальным  имуществом на территории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2021-2023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»-00,0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 Безопасность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жизнидеятельности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в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с.п.Ватак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 «Противодействие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экстремиу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и профилактика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тероризма»на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2021-2023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»-63,48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1" y="5538378"/>
            <a:ext cx="2736304" cy="133882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Софинансирование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в рамках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МП»Создание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условий для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деятельностм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народных дружин в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2021-2023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гг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»-13,56 </a:t>
            </a:r>
            <a:r>
              <a:rPr lang="ru-RU" sz="9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Субсидии  из бюджета автономного округа на создании условий для деятельности народных дружин в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 Вата на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2021-2023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гг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»»-13,56тыс.руб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84583" y="1925206"/>
            <a:ext cx="1385793" cy="84192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i="1" dirty="0" smtClean="0">
                <a:solidFill>
                  <a:schemeClr val="bg2">
                    <a:lumMod val="50000"/>
                  </a:schemeClr>
                </a:solidFill>
              </a:rPr>
              <a:t>«Обеспечение безопасности на водных объектах»</a:t>
            </a:r>
          </a:p>
          <a:p>
            <a:pPr algn="ctr"/>
            <a:r>
              <a:rPr lang="ru-RU" sz="900" b="1" i="1" dirty="0" smtClean="0">
                <a:solidFill>
                  <a:schemeClr val="bg2">
                    <a:lumMod val="50000"/>
                  </a:schemeClr>
                </a:solidFill>
              </a:rPr>
              <a:t>26,7 </a:t>
            </a:r>
            <a:r>
              <a:rPr lang="ru-RU" sz="900" b="1" i="1" dirty="0" err="1" smtClean="0">
                <a:solidFill>
                  <a:schemeClr val="bg2">
                    <a:lumMod val="50000"/>
                  </a:schemeClr>
                </a:solidFill>
              </a:rPr>
              <a:t>тыс.руб</a:t>
            </a:r>
            <a:r>
              <a:rPr lang="ru-RU" sz="900" b="1" i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ru-RU" sz="9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94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52902" y="404664"/>
            <a:ext cx="577113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общегосударственные вопросы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3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2021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года-12154,3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тыс.рублей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.</a:t>
            </a:r>
          </a:p>
        </p:txBody>
      </p:sp>
      <p:pic>
        <p:nvPicPr>
          <p:cNvPr id="7170" name="Picture 2" descr="C:\Users\Евгений\Desktop\69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416087"/>
            <a:ext cx="1512168" cy="725750"/>
          </a:xfrm>
          <a:prstGeom prst="rect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782373" y="1268760"/>
            <a:ext cx="2103961" cy="5078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высшего 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д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олжностного лица субъекта РФ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1071,5 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2" name="Picture 4" descr="C:\Users\Евгений\Desktop\zakonodatelnaj_baz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154441"/>
            <a:ext cx="1656184" cy="770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043607" y="1844825"/>
            <a:ext cx="2592289" cy="9233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законодательных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(представительных органов)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г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осударственной власти и местного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самоуправления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4,0 </a:t>
            </a:r>
            <a:r>
              <a:rPr lang="ru-RU" sz="9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algn="ctr"/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Резервный фонд </a:t>
            </a:r>
            <a:r>
              <a:rPr lang="ru-RU" sz="900" b="1" i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с.п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. </a:t>
            </a:r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В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ата  </a:t>
            </a:r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0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,0 </a:t>
            </a:r>
            <a:r>
              <a:rPr lang="ru-RU" sz="900" b="1" i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тыс.руб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4" name="Picture 6" descr="C:\Users\Евгений\Desktop\img_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024184"/>
            <a:ext cx="2016224" cy="857250"/>
          </a:xfrm>
          <a:prstGeom prst="rect">
            <a:avLst/>
          </a:prstGeom>
          <a:ln>
            <a:noFill/>
          </a:ln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662390" y="3140968"/>
            <a:ext cx="2234312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Функционирование исполнительных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рганов местного самоуправления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3443,2 </a:t>
            </a:r>
            <a:r>
              <a:rPr lang="ru-RU" sz="900" b="1" i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5" name="Picture 7" descr="C:\Users\Евгений\Desktop\logo-yugoriy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881434"/>
            <a:ext cx="2232248" cy="44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1004247" y="3916749"/>
            <a:ext cx="1550597" cy="7848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Иные МБТ на содержание 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р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аботников 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ОМС района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102,8тыс.руб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6" name="Picture 8" descr="C:\Users\Евгений\Desktop\image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650" y="4509120"/>
            <a:ext cx="1895702" cy="923925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862051" y="4871054"/>
            <a:ext cx="1960189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Обеспечение деятельности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п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одведомственных учреждений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7532,8тыс.руб</a:t>
            </a:r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7177" name="Picture 9" descr="C:\Users\Евгений\Desktop\cc26c608e134e0ecfeadb4aeebc90f4c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974" y="5433045"/>
            <a:ext cx="1942386" cy="1276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662390" y="5726220"/>
            <a:ext cx="2311851" cy="5078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Расходы на оплату дополнительных</a:t>
            </a:r>
          </a:p>
          <a:p>
            <a:pPr algn="ctr"/>
            <a:r>
              <a:rPr lang="ru-RU" sz="900" b="1" i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г</a:t>
            </a:r>
            <a:r>
              <a:rPr lang="ru-RU" sz="9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арантий и компенсаций </a:t>
            </a:r>
          </a:p>
          <a:p>
            <a:pPr algn="ctr"/>
            <a:r>
              <a:rPr lang="ru-RU" sz="9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0,0 тыс.руб.</a:t>
            </a:r>
            <a:endParaRPr lang="ru-RU" sz="9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3554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8282" y="404664"/>
            <a:ext cx="772038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на Межбюджетные трансферты общего характера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3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2021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2888,7тыс.рублей</a:t>
            </a:r>
            <a:endParaRPr lang="ru-RU" sz="2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pic>
        <p:nvPicPr>
          <p:cNvPr id="8195" name="Picture 3" descr="C:\Users\Евгений\Desktop\1167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311225"/>
            <a:ext cx="1944216" cy="860828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Евгений\Desktop\big_index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172053"/>
            <a:ext cx="1800200" cy="1120697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501009"/>
            <a:ext cx="331236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755576" y="1526373"/>
            <a:ext cx="3283626" cy="5078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«жилищной сферы в</a:t>
            </a:r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Нижневартовском районе на 2021-2023 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годы»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0,0тыс.руб</a:t>
            </a:r>
            <a:r>
              <a:rPr lang="ru-RU" sz="9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39552" y="2500223"/>
            <a:ext cx="3156208" cy="158504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«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Счоздание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условий для эффективного управления муниципальными финансами и повышения устойчивости бюджета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с.п.Вата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 на 2021-2023 годы»  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2818,4тыс.руб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в рамках МП «Развитие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кукльтуры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 и туризма в Нижневартовском районе на 2020-2022 годы</a:t>
            </a:r>
            <a:r>
              <a:rPr lang="ru-RU" sz="9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»-70,3 </a:t>
            </a:r>
            <a:r>
              <a:rPr lang="ru-RU" sz="900" b="1" i="1" dirty="0" err="1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9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800" b="1" i="1" dirty="0" smtClean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ctr"/>
            <a:endParaRPr lang="ru-RU" sz="800" b="1" i="1" dirty="0">
              <a:ln w="10541" cmpd="sng">
                <a:solidFill>
                  <a:srgbClr val="5ECCF3">
                    <a:lumMod val="75000"/>
                  </a:srgbClr>
                </a:solidFill>
                <a:prstDash val="solid"/>
              </a:ln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50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0670" y="404664"/>
            <a:ext cx="813556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Основные характеристики бюджета сельского поселения Вата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За 3 квартал 2021 года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9594" y="1622558"/>
            <a:ext cx="1875854" cy="864096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19872" y="1600689"/>
            <a:ext cx="1681823" cy="86409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2021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99593" y="2759714"/>
            <a:ext cx="1875855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Доходы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99593" y="3698411"/>
            <a:ext cx="1875854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Расходы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99594" y="4725145"/>
            <a:ext cx="1875854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ysClr val="windowText" lastClr="000000"/>
                </a:solidFill>
              </a:rPr>
              <a:t>Дефицит(-),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Профицит(+),</a:t>
            </a:r>
          </a:p>
          <a:p>
            <a:r>
              <a:rPr lang="ru-RU" sz="1600" dirty="0" smtClean="0">
                <a:solidFill>
                  <a:sysClr val="windowText" lastClr="000000"/>
                </a:solidFill>
              </a:rPr>
              <a:t>тыс. рублей.</a:t>
            </a:r>
            <a:endParaRPr lang="ru-RU" sz="1600" dirty="0">
              <a:solidFill>
                <a:sysClr val="windowText" lastClr="00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1560" y="1112550"/>
            <a:ext cx="7848872" cy="59814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300604" y="2713547"/>
            <a:ext cx="1512168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33028,4</a:t>
            </a:r>
            <a:endParaRPr lang="ru-RU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300604" y="3698410"/>
            <a:ext cx="1512168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30948</a:t>
            </a:r>
            <a:endParaRPr lang="ru-RU" sz="16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91879" y="4905695"/>
            <a:ext cx="1537807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ysClr val="windowText" lastClr="000000"/>
                </a:solidFill>
              </a:rPr>
              <a:t>2080,4</a:t>
            </a:r>
            <a:endParaRPr lang="ru-RU" sz="160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62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39257" y="188640"/>
            <a:ext cx="5798382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Доходы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бюджета сельского поселения Вата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3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2021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24566" y="994579"/>
            <a:ext cx="1724594" cy="57606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706758" y="1054234"/>
            <a:ext cx="17257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Доходы бюджета</a:t>
            </a:r>
          </a:p>
          <a:p>
            <a:pPr algn="ctr"/>
            <a:r>
              <a:rPr lang="ru-RU" sz="900" b="1" dirty="0" smtClean="0"/>
              <a:t>21559,9</a:t>
            </a:r>
          </a:p>
          <a:p>
            <a:pPr algn="ctr"/>
            <a:endParaRPr lang="ru-RU" sz="12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1659085"/>
            <a:ext cx="2394506" cy="46693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043606" y="1623227"/>
            <a:ext cx="1584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/>
              <a:t>Н</a:t>
            </a:r>
            <a:r>
              <a:rPr lang="ru-RU" sz="900" dirty="0" smtClean="0"/>
              <a:t>алоговые доходы</a:t>
            </a:r>
          </a:p>
          <a:p>
            <a:pPr algn="ctr"/>
            <a:r>
              <a:rPr lang="ru-RU" sz="900" b="1" dirty="0" smtClean="0"/>
              <a:t>3208,7</a:t>
            </a:r>
            <a:endParaRPr lang="ru-RU" sz="9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47864" y="1659085"/>
            <a:ext cx="2520280" cy="466935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3568" y="2199233"/>
            <a:ext cx="2394506" cy="30452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681478" y="1659085"/>
            <a:ext cx="1725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Неналоговые доходы</a:t>
            </a:r>
          </a:p>
          <a:p>
            <a:pPr algn="ctr"/>
            <a:r>
              <a:rPr lang="ru-RU" sz="900" b="1" dirty="0" smtClean="0"/>
              <a:t>114,1</a:t>
            </a:r>
            <a:endParaRPr lang="ru-RU" sz="900" b="1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6452161" y="1670115"/>
            <a:ext cx="228834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Безвозмездные поступления</a:t>
            </a:r>
          </a:p>
          <a:p>
            <a:pPr algn="ctr"/>
            <a:r>
              <a:rPr lang="ru-RU" sz="900" b="1" dirty="0" smtClean="0"/>
              <a:t>29705,6</a:t>
            </a:r>
            <a:endParaRPr lang="ru-RU" sz="900" b="1" dirty="0"/>
          </a:p>
        </p:txBody>
      </p:sp>
      <p:cxnSp>
        <p:nvCxnSpPr>
          <p:cNvPr id="29" name="Прямая соединительная линия 28"/>
          <p:cNvCxnSpPr>
            <a:stCxn id="5" idx="2"/>
            <a:endCxn id="10" idx="0"/>
          </p:cNvCxnSpPr>
          <p:nvPr/>
        </p:nvCxnSpPr>
        <p:spPr>
          <a:xfrm>
            <a:off x="4586863" y="1570643"/>
            <a:ext cx="21141" cy="88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887713" y="1608231"/>
            <a:ext cx="56203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7" idx="0"/>
            <a:endCxn id="7" idx="0"/>
          </p:cNvCxnSpPr>
          <p:nvPr/>
        </p:nvCxnSpPr>
        <p:spPr>
          <a:xfrm>
            <a:off x="1880821" y="165908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28462" y="2199232"/>
            <a:ext cx="16122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НДФЛ – </a:t>
            </a:r>
            <a:r>
              <a:rPr lang="ru-RU" sz="900" b="1" dirty="0" smtClean="0"/>
              <a:t>2186,2</a:t>
            </a:r>
            <a:endParaRPr lang="ru-RU" sz="900" b="1" dirty="0" smtClean="0"/>
          </a:p>
        </p:txBody>
      </p:sp>
      <p:sp>
        <p:nvSpPr>
          <p:cNvPr id="81" name="TextBox 80"/>
          <p:cNvSpPr txBox="1"/>
          <p:nvPr/>
        </p:nvSpPr>
        <p:spPr>
          <a:xfrm>
            <a:off x="611560" y="2947456"/>
            <a:ext cx="249970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Единый сельскохозяйственный налог – </a:t>
            </a:r>
            <a:r>
              <a:rPr lang="ru-RU" sz="900" b="1" dirty="0" smtClean="0"/>
              <a:t>37,3</a:t>
            </a:r>
            <a:endParaRPr lang="ru-RU" sz="9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539553" y="3620649"/>
            <a:ext cx="244827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Налог на имущество физических лиц- </a:t>
            </a:r>
            <a:r>
              <a:rPr lang="ru-RU" sz="900" b="1" dirty="0" smtClean="0"/>
              <a:t>35,2</a:t>
            </a:r>
            <a:endParaRPr lang="ru-RU" sz="9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538281" y="4353915"/>
            <a:ext cx="2522496" cy="2308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Земельный </a:t>
            </a:r>
            <a:r>
              <a:rPr lang="ru-RU" sz="900" dirty="0" smtClean="0"/>
              <a:t>налог—</a:t>
            </a:r>
            <a:r>
              <a:rPr lang="ru-RU" sz="900" b="1" dirty="0" smtClean="0"/>
              <a:t>28</a:t>
            </a:r>
            <a:endParaRPr lang="ru-RU" sz="900" b="1" dirty="0"/>
          </a:p>
        </p:txBody>
      </p:sp>
      <p:sp>
        <p:nvSpPr>
          <p:cNvPr id="100" name="TextBox 99"/>
          <p:cNvSpPr txBox="1"/>
          <p:nvPr/>
        </p:nvSpPr>
        <p:spPr>
          <a:xfrm>
            <a:off x="568213" y="4979188"/>
            <a:ext cx="2605810" cy="10618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900" dirty="0" smtClean="0">
                <a:solidFill>
                  <a:prstClr val="black"/>
                </a:solidFill>
              </a:rPr>
              <a:t>Государственная </a:t>
            </a:r>
            <a:r>
              <a:rPr lang="ru-RU" sz="900" dirty="0">
                <a:solidFill>
                  <a:prstClr val="black"/>
                </a:solidFill>
              </a:rPr>
              <a:t>пошлина </a:t>
            </a:r>
            <a:r>
              <a:rPr lang="ru-RU" sz="900" dirty="0" smtClean="0">
                <a:solidFill>
                  <a:prstClr val="black"/>
                </a:solidFill>
              </a:rPr>
              <a:t>-</a:t>
            </a:r>
            <a:r>
              <a:rPr lang="ru-RU" sz="900" b="1" dirty="0" smtClean="0">
                <a:solidFill>
                  <a:prstClr val="black"/>
                </a:solidFill>
              </a:rPr>
              <a:t>0,4</a:t>
            </a:r>
            <a:endParaRPr lang="ru-RU" sz="900" b="1" dirty="0" smtClean="0">
              <a:solidFill>
                <a:prstClr val="black"/>
              </a:solidFill>
            </a:endParaRPr>
          </a:p>
          <a:p>
            <a:pPr lvl="0" algn="ctr"/>
            <a:endParaRPr lang="ru-RU" sz="900" b="1" dirty="0">
              <a:solidFill>
                <a:prstClr val="black"/>
              </a:solidFill>
            </a:endParaRPr>
          </a:p>
          <a:p>
            <a:pPr lvl="0" algn="ctr"/>
            <a:r>
              <a:rPr lang="ru-RU" sz="900" dirty="0">
                <a:solidFill>
                  <a:prstClr val="black"/>
                </a:solidFill>
              </a:rPr>
              <a:t>Доходы от уплаты акцизов на дизельное топливо, моторные масла, автомобильный бензин</a:t>
            </a:r>
            <a:r>
              <a:rPr lang="ru-RU" sz="900" b="1" dirty="0">
                <a:solidFill>
                  <a:prstClr val="black"/>
                </a:solidFill>
              </a:rPr>
              <a:t>– </a:t>
            </a:r>
            <a:r>
              <a:rPr lang="ru-RU" sz="900" b="1" dirty="0" smtClean="0">
                <a:solidFill>
                  <a:prstClr val="black"/>
                </a:solidFill>
              </a:rPr>
              <a:t>921,6</a:t>
            </a:r>
            <a:endParaRPr lang="ru-RU" sz="900" b="1" dirty="0">
              <a:solidFill>
                <a:prstClr val="black"/>
              </a:solidFill>
            </a:endParaRPr>
          </a:p>
          <a:p>
            <a:pPr lvl="0" algn="ctr"/>
            <a:endParaRPr lang="ru-RU" sz="900" b="1" dirty="0">
              <a:solidFill>
                <a:prstClr val="black"/>
              </a:solidFill>
            </a:endParaRPr>
          </a:p>
          <a:p>
            <a:pPr algn="ctr"/>
            <a:endParaRPr lang="ru-RU" sz="9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3353161" y="2162626"/>
            <a:ext cx="256883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900" dirty="0">
                <a:solidFill>
                  <a:sysClr val="windowText" lastClr="000000"/>
                </a:solidFill>
              </a:rPr>
              <a:t>Доходы от </a:t>
            </a:r>
            <a:r>
              <a:rPr lang="ru-RU" sz="900" dirty="0" smtClean="0">
                <a:solidFill>
                  <a:sysClr val="windowText" lastClr="000000"/>
                </a:solidFill>
              </a:rPr>
              <a:t>продажи материальных и нематериальных активов-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0,0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314312" y="3189830"/>
            <a:ext cx="250744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Прочие доходы от оказания платных услуг(работ) </a:t>
            </a:r>
            <a:r>
              <a:rPr lang="ru-RU" sz="900" b="1" dirty="0" smtClean="0"/>
              <a:t>–7,5</a:t>
            </a:r>
            <a:endParaRPr lang="ru-RU" sz="900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3314312" y="3961500"/>
            <a:ext cx="2386968" cy="5078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Доходы от </a:t>
            </a:r>
            <a:r>
              <a:rPr lang="ru-RU" sz="900" dirty="0">
                <a:solidFill>
                  <a:sysClr val="windowText" lastClr="000000"/>
                </a:solidFill>
              </a:rPr>
              <a:t>использования имущества, находящегося в собственности поселений– 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106,6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110" name="Прямая соединительная линия 109"/>
          <p:cNvCxnSpPr>
            <a:stCxn id="8" idx="0"/>
            <a:endCxn id="8" idx="0"/>
          </p:cNvCxnSpPr>
          <p:nvPr/>
        </p:nvCxnSpPr>
        <p:spPr>
          <a:xfrm>
            <a:off x="1835695" y="162322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>
            <a:stCxn id="8" idx="0"/>
            <a:endCxn id="8" idx="0"/>
          </p:cNvCxnSpPr>
          <p:nvPr/>
        </p:nvCxnSpPr>
        <p:spPr>
          <a:xfrm>
            <a:off x="1835695" y="162322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flipV="1">
            <a:off x="1788239" y="1608231"/>
            <a:ext cx="98893" cy="92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7508016" y="1608231"/>
            <a:ext cx="88320" cy="54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>
            <a:stCxn id="7" idx="2"/>
            <a:endCxn id="12" idx="0"/>
          </p:cNvCxnSpPr>
          <p:nvPr/>
        </p:nvCxnSpPr>
        <p:spPr>
          <a:xfrm>
            <a:off x="1880821" y="2126020"/>
            <a:ext cx="0" cy="73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>
            <a:endCxn id="12" idx="2"/>
          </p:cNvCxnSpPr>
          <p:nvPr/>
        </p:nvCxnSpPr>
        <p:spPr>
          <a:xfrm flipV="1">
            <a:off x="1880821" y="2503761"/>
            <a:ext cx="0" cy="70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>
            <a:stCxn id="81" idx="0"/>
          </p:cNvCxnSpPr>
          <p:nvPr/>
        </p:nvCxnSpPr>
        <p:spPr>
          <a:xfrm>
            <a:off x="1861414" y="2947456"/>
            <a:ext cx="19408" cy="3677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>
            <a:stCxn id="84" idx="0"/>
            <a:endCxn id="81" idx="2"/>
          </p:cNvCxnSpPr>
          <p:nvPr/>
        </p:nvCxnSpPr>
        <p:spPr>
          <a:xfrm flipV="1">
            <a:off x="1763689" y="3316788"/>
            <a:ext cx="97725" cy="3038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>
            <a:stCxn id="87" idx="0"/>
          </p:cNvCxnSpPr>
          <p:nvPr/>
        </p:nvCxnSpPr>
        <p:spPr>
          <a:xfrm>
            <a:off x="1799529" y="4353915"/>
            <a:ext cx="37111" cy="494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>
            <a:stCxn id="84" idx="2"/>
          </p:cNvCxnSpPr>
          <p:nvPr/>
        </p:nvCxnSpPr>
        <p:spPr>
          <a:xfrm>
            <a:off x="1763689" y="3989981"/>
            <a:ext cx="731829" cy="1033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2110005" y="5589240"/>
            <a:ext cx="1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>
            <a:stCxn id="10" idx="2"/>
          </p:cNvCxnSpPr>
          <p:nvPr/>
        </p:nvCxnSpPr>
        <p:spPr>
          <a:xfrm>
            <a:off x="4608004" y="2126020"/>
            <a:ext cx="13712" cy="73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>
            <a:stCxn id="102" idx="2"/>
          </p:cNvCxnSpPr>
          <p:nvPr/>
        </p:nvCxnSpPr>
        <p:spPr>
          <a:xfrm>
            <a:off x="4637581" y="2531958"/>
            <a:ext cx="67139" cy="1088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>
            <a:endCxn id="108" idx="0"/>
          </p:cNvCxnSpPr>
          <p:nvPr/>
        </p:nvCxnSpPr>
        <p:spPr>
          <a:xfrm flipV="1">
            <a:off x="4498896" y="3769186"/>
            <a:ext cx="8900" cy="931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326723" y="4602068"/>
            <a:ext cx="252028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Прочие неналоговые доходы– 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0,0</a:t>
            </a:r>
          </a:p>
          <a:p>
            <a:pPr lvl="0"/>
            <a:endParaRPr lang="ru-RU" sz="900" b="1" dirty="0">
              <a:solidFill>
                <a:sysClr val="windowText" lastClr="000000"/>
              </a:solidFill>
            </a:endParaRPr>
          </a:p>
          <a:p>
            <a:pPr lvl="0"/>
            <a:endParaRPr lang="ru-RU" sz="900" b="1" dirty="0" smtClean="0">
              <a:solidFill>
                <a:sysClr val="windowText" lastClr="000000"/>
              </a:solidFill>
            </a:endParaRPr>
          </a:p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Доходы от продажи квартир, находящихся в собственности сельских поселений-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0,0</a:t>
            </a:r>
          </a:p>
          <a:p>
            <a:pPr lvl="0"/>
            <a:r>
              <a:rPr lang="ru-RU" sz="900" dirty="0" smtClean="0">
                <a:solidFill>
                  <a:sysClr val="windowText" lastClr="000000"/>
                </a:solidFill>
              </a:rPr>
              <a:t>Денежные взыскания.штрафы-</a:t>
            </a:r>
            <a:r>
              <a:rPr lang="ru-RU" sz="900" b="1" dirty="0" smtClean="0">
                <a:solidFill>
                  <a:sysClr val="windowText" lastClr="000000"/>
                </a:solidFill>
              </a:rPr>
              <a:t>0,0</a:t>
            </a:r>
            <a:endParaRPr lang="ru-RU" sz="9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77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622233" cy="864096"/>
          </a:xfrm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Расходы бюджета сельского поселения Вата </a:t>
            </a:r>
            <a:r>
              <a:rPr lang="ru-RU" sz="2000" dirty="0">
                <a:solidFill>
                  <a:srgbClr val="0070C0"/>
                </a:solidFill>
              </a:rPr>
              <a:t/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>За </a:t>
            </a:r>
            <a:r>
              <a:rPr lang="ru-RU" sz="2000" dirty="0" smtClean="0">
                <a:solidFill>
                  <a:srgbClr val="0070C0"/>
                </a:solidFill>
              </a:rPr>
              <a:t>3 </a:t>
            </a:r>
            <a:r>
              <a:rPr lang="ru-RU" sz="2000" dirty="0">
                <a:solidFill>
                  <a:srgbClr val="0070C0"/>
                </a:solidFill>
              </a:rPr>
              <a:t>квартал </a:t>
            </a:r>
            <a:r>
              <a:rPr lang="ru-RU" sz="2000" dirty="0" smtClean="0">
                <a:solidFill>
                  <a:srgbClr val="0070C0"/>
                </a:solidFill>
              </a:rPr>
              <a:t>2021 </a:t>
            </a:r>
            <a:r>
              <a:rPr lang="ru-RU" sz="2000" dirty="0">
                <a:solidFill>
                  <a:srgbClr val="0070C0"/>
                </a:solidFill>
              </a:rPr>
              <a:t>года</a:t>
            </a:r>
            <a:br>
              <a:rPr lang="ru-RU" sz="2000" dirty="0">
                <a:solidFill>
                  <a:srgbClr val="0070C0"/>
                </a:solidFill>
              </a:rPr>
            </a:b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412776"/>
            <a:ext cx="6400800" cy="3168352"/>
          </a:xfrm>
        </p:spPr>
        <p:txBody>
          <a:bodyPr>
            <a:normAutofit/>
          </a:bodyPr>
          <a:lstStyle/>
          <a:p>
            <a:endParaRPr lang="ru-RU" sz="1200" dirty="0" smtClean="0"/>
          </a:p>
          <a:p>
            <a:r>
              <a:rPr lang="ru-RU" sz="1200" b="1" dirty="0" smtClean="0"/>
              <a:t>                              РАСХОДЫ    -         </a:t>
            </a:r>
            <a:r>
              <a:rPr lang="ru-RU" sz="1200" b="1" dirty="0" smtClean="0"/>
              <a:t>30948,0                                 </a:t>
            </a:r>
            <a:r>
              <a:rPr lang="ru-RU" sz="1200" b="1" dirty="0" err="1" smtClean="0"/>
              <a:t>тыс.руб</a:t>
            </a:r>
            <a:r>
              <a:rPr lang="ru-RU" sz="1200" b="1" dirty="0" smtClean="0"/>
              <a:t>.                                     </a:t>
            </a:r>
            <a:r>
              <a:rPr lang="ru-RU" sz="1200" dirty="0" smtClean="0"/>
              <a:t>Общегосударственные расходы                                                                   </a:t>
            </a:r>
            <a:r>
              <a:rPr lang="ru-RU" sz="1200" dirty="0" smtClean="0"/>
              <a:t>12154,3</a:t>
            </a:r>
            <a:endParaRPr lang="ru-RU" sz="1200" dirty="0" smtClean="0"/>
          </a:p>
          <a:p>
            <a:r>
              <a:rPr lang="ru-RU" sz="1200" dirty="0" smtClean="0"/>
              <a:t>Национальная оборона                                                                                </a:t>
            </a:r>
            <a:r>
              <a:rPr lang="ru-RU" sz="1200" dirty="0" smtClean="0"/>
              <a:t>129,6</a:t>
            </a:r>
            <a:endParaRPr lang="ru-RU" sz="1200" dirty="0" smtClean="0"/>
          </a:p>
          <a:p>
            <a:r>
              <a:rPr lang="ru-RU" sz="1200" dirty="0" smtClean="0"/>
              <a:t>Национальная безопасность и                                                                     </a:t>
            </a:r>
            <a:r>
              <a:rPr lang="ru-RU" sz="1200" dirty="0" smtClean="0"/>
              <a:t>628,6</a:t>
            </a:r>
            <a:endParaRPr lang="ru-RU" sz="1200" dirty="0" smtClean="0"/>
          </a:p>
          <a:p>
            <a:r>
              <a:rPr lang="ru-RU" sz="1200" dirty="0"/>
              <a:t>п</a:t>
            </a:r>
            <a:r>
              <a:rPr lang="ru-RU" sz="1200" dirty="0" smtClean="0"/>
              <a:t>равоохранительная деятельность                 </a:t>
            </a:r>
          </a:p>
          <a:p>
            <a:r>
              <a:rPr lang="ru-RU" sz="1200" dirty="0" smtClean="0"/>
              <a:t>Национальная экономика                                                                           </a:t>
            </a:r>
            <a:r>
              <a:rPr lang="ru-RU" sz="1200" dirty="0" smtClean="0"/>
              <a:t>3091,6</a:t>
            </a:r>
            <a:endParaRPr lang="ru-RU" sz="1200" dirty="0" smtClean="0"/>
          </a:p>
          <a:p>
            <a:r>
              <a:rPr lang="ru-RU" sz="1200" dirty="0" smtClean="0"/>
              <a:t>Жилищно-коммунальное хозяйство                                                           </a:t>
            </a:r>
            <a:r>
              <a:rPr lang="ru-RU" sz="1200" dirty="0" smtClean="0"/>
              <a:t>5091,9</a:t>
            </a:r>
            <a:endParaRPr lang="ru-RU" sz="1200" dirty="0" smtClean="0"/>
          </a:p>
          <a:p>
            <a:r>
              <a:rPr lang="ru-RU" sz="1200" dirty="0" smtClean="0"/>
              <a:t>Культура, кинематография                                                                       </a:t>
            </a:r>
            <a:r>
              <a:rPr lang="ru-RU" sz="1200" dirty="0" smtClean="0"/>
              <a:t>6779,4</a:t>
            </a:r>
            <a:endParaRPr lang="ru-RU" sz="1200" dirty="0" smtClean="0"/>
          </a:p>
          <a:p>
            <a:r>
              <a:rPr lang="ru-RU" sz="1200" dirty="0" smtClean="0"/>
              <a:t>Физическая культура и спорт                                                                   </a:t>
            </a:r>
            <a:r>
              <a:rPr lang="ru-RU" sz="1200" dirty="0" smtClean="0"/>
              <a:t>183,4</a:t>
            </a:r>
            <a:endParaRPr lang="ru-RU" sz="1200" dirty="0" smtClean="0"/>
          </a:p>
          <a:p>
            <a:r>
              <a:rPr lang="ru-RU" sz="1200" dirty="0" smtClean="0"/>
              <a:t>Межбюджетные трансферты                                                                   </a:t>
            </a:r>
            <a:r>
              <a:rPr lang="ru-RU" sz="1200" dirty="0" smtClean="0"/>
              <a:t>2888,7                                              </a:t>
            </a:r>
            <a:endParaRPr lang="ru-RU" sz="1200" dirty="0" smtClean="0"/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396428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вгений\Desktop\72dp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052736"/>
            <a:ext cx="2016224" cy="1954655"/>
          </a:xfrm>
          <a:prstGeom prst="ellipse">
            <a:avLst/>
          </a:prstGeom>
          <a:noFill/>
          <a:ln>
            <a:noFill/>
          </a:ln>
          <a:effectLst>
            <a:softEdge rad="112500"/>
          </a:effectLst>
        </p:spPr>
      </p:pic>
      <p:pic>
        <p:nvPicPr>
          <p:cNvPr id="1027" name="Picture 3" descr="C:\Users\Евгений\Desktop\уличное-освещение1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284984"/>
            <a:ext cx="1872207" cy="17281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Евгений\Desktop\032.pn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229200"/>
            <a:ext cx="1512168" cy="1413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81853" y="404664"/>
            <a:ext cx="7313220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lvl="0"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ЖКХ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3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2021года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-5091,9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тыс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03392" y="1506841"/>
            <a:ext cx="1574470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Жилищное хозяйство</a:t>
            </a: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2210,4тыс.руб</a:t>
            </a:r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69612" y="3645024"/>
            <a:ext cx="2542684" cy="116955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Уличное освещение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561,9тыс.руб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ctr"/>
            <a:endParaRPr lang="ru-RU" sz="1000" b="1" cap="none" spc="0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1000" b="1" cap="none" spc="0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  <a:p>
            <a:pPr algn="ctr"/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Энергосбережение-404,5тыс.рублей</a:t>
            </a:r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320238" y="5517232"/>
            <a:ext cx="1648765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Благоустройство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422,3 </a:t>
            </a:r>
            <a:r>
              <a:rPr lang="ru-RU" sz="1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.</a:t>
            </a:r>
          </a:p>
          <a:p>
            <a:pPr algn="ctr"/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Субвенции в сфере обращения  с твердыми коммунальными отходами </a:t>
            </a:r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0,3 </a:t>
            </a:r>
            <a:r>
              <a:rPr lang="ru-RU" sz="1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тыс.руб</a:t>
            </a:r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563888" y="2378968"/>
            <a:ext cx="1814065" cy="914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accent1"/>
                </a:solidFill>
              </a:rPr>
              <a:t>Народная инициатива</a:t>
            </a:r>
          </a:p>
          <a:p>
            <a:pPr algn="ctr"/>
            <a:r>
              <a:rPr lang="ru-RU" sz="1000" b="1" dirty="0" smtClean="0">
                <a:solidFill>
                  <a:schemeClr val="accent1"/>
                </a:solidFill>
              </a:rPr>
              <a:t>« Устройство детской игровой площадки по </a:t>
            </a:r>
            <a:r>
              <a:rPr lang="ru-RU" sz="1000" b="1" dirty="0" err="1" smtClean="0">
                <a:solidFill>
                  <a:schemeClr val="accent1"/>
                </a:solidFill>
              </a:rPr>
              <a:t>ул.Центральная</a:t>
            </a:r>
            <a:r>
              <a:rPr lang="ru-RU" sz="1000" b="1" dirty="0" smtClean="0">
                <a:solidFill>
                  <a:schemeClr val="accent1"/>
                </a:solidFill>
              </a:rPr>
              <a:t> 21 а</a:t>
            </a:r>
          </a:p>
          <a:p>
            <a:pPr algn="ctr"/>
            <a:endParaRPr lang="ru-RU" sz="1000" b="1" dirty="0" smtClean="0">
              <a:solidFill>
                <a:schemeClr val="accent1"/>
              </a:solidFill>
            </a:endParaRPr>
          </a:p>
          <a:p>
            <a:pPr algn="ctr"/>
            <a:r>
              <a:rPr lang="ru-RU" sz="1000" b="1" dirty="0" smtClean="0">
                <a:solidFill>
                  <a:schemeClr val="accent1"/>
                </a:solidFill>
              </a:rPr>
              <a:t>1492,5 </a:t>
            </a:r>
            <a:r>
              <a:rPr lang="ru-RU" sz="1000" b="1" dirty="0" err="1" smtClean="0">
                <a:solidFill>
                  <a:schemeClr val="accent1"/>
                </a:solidFill>
              </a:rPr>
              <a:t>тыс.руб</a:t>
            </a:r>
            <a:r>
              <a:rPr lang="ru-RU" sz="1000" b="1" dirty="0" smtClean="0">
                <a:solidFill>
                  <a:schemeClr val="accent1"/>
                </a:solidFill>
              </a:rPr>
              <a:t>.</a:t>
            </a:r>
            <a:endParaRPr lang="ru-RU" sz="1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88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45917" y="404664"/>
            <a:ext cx="638508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физической культуры и спорта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3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2021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183,4тыс.рублей</a:t>
            </a:r>
            <a:endParaRPr lang="ru-RU" sz="2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/>
            </a:endParaRPr>
          </a:p>
        </p:txBody>
      </p:sp>
      <p:pic>
        <p:nvPicPr>
          <p:cNvPr id="2051" name="Picture 3" descr="C:\Users\Евгений\Desktop\96782110306jpg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488517"/>
            <a:ext cx="2592288" cy="17244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Евгений\Desktop\award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56992"/>
            <a:ext cx="2664296" cy="188211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Евгений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239110"/>
            <a:ext cx="2448272" cy="16188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79480" y="3882552"/>
            <a:ext cx="2525051" cy="861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Расходы на приобретение </a:t>
            </a:r>
          </a:p>
          <a:p>
            <a:pPr lvl="0"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призов к праздникам, </a:t>
            </a:r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приобретение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материальных запасов</a:t>
            </a:r>
          </a:p>
          <a:p>
            <a:pPr algn="ctr"/>
            <a:endParaRPr lang="ru-RU" sz="1000" b="1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0,0 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тыс.руб.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2350747"/>
            <a:ext cx="2212151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Расходы на оплату труда МОП</a:t>
            </a:r>
          </a:p>
          <a:p>
            <a:pPr lvl="0" algn="ctr"/>
            <a:r>
              <a:rPr lang="ru-RU" sz="10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183,4тыс.руб</a:t>
            </a:r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187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34153" y="404664"/>
            <a:ext cx="585609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культуры, кинематографии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3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2021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6779,4 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3074" name="Picture 2" descr="C:\Users\Евгений\Desktop\культура оркестр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720" y="1631223"/>
            <a:ext cx="2200647" cy="16638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Евгений\Desktop\fil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373380"/>
            <a:ext cx="2160240" cy="172819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Евгений\Desktop\Театр-искусства-в-Лондоне-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061381"/>
            <a:ext cx="2880319" cy="179661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137258" y="1999282"/>
            <a:ext cx="1257075" cy="4924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Культура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5377,5 </a:t>
            </a:r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6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19074" y="3882552"/>
            <a:ext cx="1245854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Кинематография</a:t>
            </a: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356,5тыс.руб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51188" y="5638167"/>
            <a:ext cx="1981632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Другие вопросы в области</a:t>
            </a:r>
          </a:p>
          <a:p>
            <a:pPr algn="ctr"/>
            <a:r>
              <a:rPr lang="ru-RU" sz="1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</a:rPr>
              <a:t>Культуры. Кинематографии.</a:t>
            </a:r>
          </a:p>
          <a:p>
            <a:pPr algn="ctr"/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1045,4 </a:t>
            </a:r>
            <a:r>
              <a:rPr lang="ru-RU" sz="1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</a:rPr>
              <a:t>тыс.руб.</a:t>
            </a:r>
            <a:endParaRPr lang="ru-RU" sz="1000" b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9729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36245" y="404664"/>
            <a:ext cx="5604418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экономики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3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2021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3091,6 </a:t>
            </a:r>
            <a:r>
              <a:rPr lang="ru-RU" sz="2000" b="1" cap="none" spc="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pic>
        <p:nvPicPr>
          <p:cNvPr id="4098" name="Picture 2" descr="C:\Users\Евгений\Desktop\glo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12776"/>
            <a:ext cx="2808312" cy="191704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Евгений\Desktop\w361h238_nb598_img_main_519_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304" y="3201822"/>
            <a:ext cx="2030080" cy="168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973745" y="1999282"/>
            <a:ext cx="1584087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Связь и информатика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877,0</a:t>
            </a:r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3201822"/>
            <a:ext cx="3003650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Содержание и управление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Дорожным хозяйством</a:t>
            </a:r>
          </a:p>
          <a:p>
            <a:pPr lvl="0" algn="ctr"/>
            <a:r>
              <a:rPr lang="ru-RU" sz="1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2122,44тыс.руб</a:t>
            </a:r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75856" y="1818765"/>
            <a:ext cx="1656184" cy="864096"/>
          </a:xfrm>
          <a:prstGeom prst="roundRect">
            <a:avLst>
              <a:gd name="adj" fmla="val 1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i="1" dirty="0" smtClean="0">
                <a:solidFill>
                  <a:schemeClr val="bg2">
                    <a:lumMod val="50000"/>
                  </a:schemeClr>
                </a:solidFill>
              </a:rPr>
              <a:t>Субвенции по обращению с животными без владельцев</a:t>
            </a:r>
          </a:p>
          <a:p>
            <a:pPr algn="ctr"/>
            <a:r>
              <a:rPr lang="ru-RU" sz="1000" b="1" i="1" dirty="0" smtClean="0">
                <a:solidFill>
                  <a:schemeClr val="bg2">
                    <a:lumMod val="50000"/>
                  </a:schemeClr>
                </a:solidFill>
              </a:rPr>
              <a:t>92,16</a:t>
            </a:r>
            <a:endParaRPr lang="ru-RU" sz="10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09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2426" y="404664"/>
            <a:ext cx="5412059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Расходы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в сфере национальной обороны </a:t>
            </a:r>
          </a:p>
          <a:p>
            <a:pPr lvl="0" algn="ctr"/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За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3 </a:t>
            </a:r>
            <a:r>
              <a:rPr lang="ru-RU" sz="2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квартал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2021 </a:t>
            </a:r>
            <a:r>
              <a:rPr lang="ru-RU" sz="2000" b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</a:rPr>
              <a:t>года-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129,6тыс.рублей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83663" y="2492896"/>
            <a:ext cx="1497525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Фонд оплаты труда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ctr"/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129,6 </a:t>
            </a:r>
            <a:r>
              <a:rPr lang="ru-RU" sz="1000" b="1" i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тыс.руб.</a:t>
            </a:r>
            <a:endParaRPr lang="ru-RU" sz="1000" b="1" i="1" cap="none" spc="0" dirty="0" smtClean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pic>
        <p:nvPicPr>
          <p:cNvPr id="5123" name="Picture 3" descr="C:\Users\Евгений\Desktop\02_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093982"/>
            <a:ext cx="3240359" cy="25138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99592" y="3350909"/>
            <a:ext cx="2304256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Расходы на приобретение </a:t>
            </a:r>
          </a:p>
          <a:p>
            <a:pPr lvl="0" algn="ctr"/>
            <a:r>
              <a:rPr lang="ru-RU" sz="1000" b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</a:rPr>
              <a:t>материальных запасов</a:t>
            </a:r>
          </a:p>
          <a:p>
            <a:pPr lvl="0" algn="ctr"/>
            <a:r>
              <a:rPr lang="ru-RU" sz="1000" b="1" i="1" dirty="0" smtClean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0,0 </a:t>
            </a:r>
            <a:r>
              <a:rPr lang="ru-RU" sz="1000" b="1" i="1" dirty="0" err="1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тыс.руб</a:t>
            </a:r>
            <a:r>
              <a:rPr lang="ru-RU" sz="1000" b="1" i="1" dirty="0">
                <a:ln w="10541" cmpd="sng">
                  <a:solidFill>
                    <a:srgbClr val="5ECCF3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79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4117</TotalTime>
  <Words>632</Words>
  <Application>Microsoft Office PowerPoint</Application>
  <PresentationFormat>Экран (4:3)</PresentationFormat>
  <Paragraphs>158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Презентация PowerPoint</vt:lpstr>
      <vt:lpstr>Презентация PowerPoint</vt:lpstr>
      <vt:lpstr>Презентация PowerPoint</vt:lpstr>
      <vt:lpstr>Расходы бюджета сельского поселения Вата  За 3 квартал 2021 года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Радеон</dc:creator>
  <cp:lastModifiedBy>Люция</cp:lastModifiedBy>
  <cp:revision>282</cp:revision>
  <cp:lastPrinted>2018-04-09T10:50:57Z</cp:lastPrinted>
  <dcterms:created xsi:type="dcterms:W3CDTF">2013-08-08T06:26:24Z</dcterms:created>
  <dcterms:modified xsi:type="dcterms:W3CDTF">2021-10-07T05:00:25Z</dcterms:modified>
</cp:coreProperties>
</file>