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60" r:id="rId4"/>
    <p:sldId id="27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2626"/>
    <a:srgbClr val="9A0000"/>
    <a:srgbClr val="DDF9FF"/>
    <a:srgbClr val="41A4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8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png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04665"/>
            <a:ext cx="8280920" cy="323165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  <a:p>
            <a:pPr algn="ctr"/>
            <a:endParaRPr lang="ru-RU" sz="2000" b="1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algn="ctr"/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  <a:p>
            <a:pPr algn="ctr"/>
            <a:r>
              <a:rPr lang="ru-RU" sz="28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Бюджет для граждан </a:t>
            </a:r>
          </a:p>
          <a:p>
            <a:pPr algn="ctr"/>
            <a:r>
              <a:rPr lang="ru-RU" sz="28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Администрации сельского  поселения Вата</a:t>
            </a:r>
          </a:p>
          <a:p>
            <a:pPr algn="ctr"/>
            <a:r>
              <a:rPr lang="ru-RU" sz="28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За 2 квартал 2018 года</a:t>
            </a:r>
            <a:endParaRPr lang="ru-RU" sz="2800" b="1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algn="ctr"/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  <a:p>
            <a:pPr algn="ctr"/>
            <a:endParaRPr lang="ru-RU" sz="2000" b="1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algn="ctr"/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4255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24660" y="404664"/>
            <a:ext cx="6027612" cy="10156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в сфере национальной безопасности </a:t>
            </a:r>
          </a:p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и правоохранительной деятельности </a:t>
            </a: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 </a:t>
            </a:r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квартал 2018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года-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119,4 </a:t>
            </a:r>
            <a:r>
              <a:rPr lang="ru-RU" sz="2000" b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тыс.рублей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.</a:t>
            </a:r>
          </a:p>
        </p:txBody>
      </p:sp>
      <p:pic>
        <p:nvPicPr>
          <p:cNvPr id="6146" name="Picture 2" descr="C:\Users\Евгений\Desktop\41237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668289"/>
            <a:ext cx="2304255" cy="142823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Евгений\Desktop\15702858-s--n---n--n----nzn-n-n--n--n-------n---n-n-noe-------n---noe---n--n--n--n----n----n---n-n------n----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996952"/>
            <a:ext cx="2448272" cy="13466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504031" y="1843796"/>
            <a:ext cx="2386428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Долгосрочная целевая программа</a:t>
            </a:r>
          </a:p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«Комплексные меры безопасности</a:t>
            </a:r>
          </a:p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на объектах социального назначения</a:t>
            </a:r>
          </a:p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И жилищного фонда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с.п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 Вата на</a:t>
            </a:r>
          </a:p>
          <a:p>
            <a:pPr lvl="0" algn="ctr"/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2018-2020 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годы»</a:t>
            </a:r>
          </a:p>
          <a:p>
            <a:pPr lvl="0" algn="ctr"/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84,8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</p:txBody>
      </p:sp>
      <p:pic>
        <p:nvPicPr>
          <p:cNvPr id="14" name="Picture 3" descr="C:\Users\Евгений\Desktop\w361h238_nb598_img_main_519_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5" y="4221088"/>
            <a:ext cx="2232247" cy="134374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Евгений\Desktop\1068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351034"/>
            <a:ext cx="2592286" cy="150696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04031" y="2780928"/>
            <a:ext cx="3277572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Субвенции на осуществление федеральных полномочий </a:t>
            </a:r>
            <a:r>
              <a:rPr lang="ru-RU" sz="900" b="1" i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по </a:t>
            </a:r>
            <a:r>
              <a:rPr lang="ru-RU" sz="900" b="1" i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ЗАГС-1,6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3429000"/>
            <a:ext cx="3744416" cy="216982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в рамках ВЦП «Управление муниципальным  имуществом на территории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с.п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 Вата на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2018-2020 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годы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»-0,0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в рамках ВЦП «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Осн.направления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раз-я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гражд.обороны.защиты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насел-я и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террит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с.п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Вата от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чрезв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ситуацийи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техногеноно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хар-ра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обесп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без-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ти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на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ыводн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объектах  на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2018-2020 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годы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»-10,7 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в рамках ВЦП «Противодействие экстремизму  профилактика терроризма на территории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с.п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 Вата на 2018-2020гг»-22,3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5157192"/>
            <a:ext cx="3600400" cy="106182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Софинансирование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в рамках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МП»Профилактика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правонарушений в сфере обществ-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го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порядка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вс.п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 Вата на 2014-2020 гг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»-0,0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в рамках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МП»Профилактика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правонарушений в сфере обществ-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го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порядка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вс.п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 Вата на 2014-2020 гг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»»-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0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,0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94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52902" y="404664"/>
            <a:ext cx="5771132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на общегосударственные вопросы</a:t>
            </a: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 </a:t>
            </a:r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квартал 2018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года-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7271,2 </a:t>
            </a:r>
            <a:r>
              <a:rPr lang="ru-RU" sz="20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тыс.рублей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.</a:t>
            </a:r>
          </a:p>
        </p:txBody>
      </p:sp>
      <p:pic>
        <p:nvPicPr>
          <p:cNvPr id="7170" name="Picture 2" descr="C:\Users\Евгений\Desktop\694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416087"/>
            <a:ext cx="1512168" cy="725750"/>
          </a:xfrm>
          <a:prstGeom prst="rect">
            <a:avLst/>
          </a:prstGeom>
          <a:ln>
            <a:noFill/>
          </a:ln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683811" y="1271131"/>
            <a:ext cx="2103961" cy="5078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Функционирование высшего </a:t>
            </a:r>
          </a:p>
          <a:p>
            <a:pPr algn="ctr"/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д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олжностного лица субъекта РФ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804,2 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тыс.руб.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7172" name="Picture 4" descr="C:\Users\Евгений\Desktop\zakonodatelnaj_baz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154441"/>
            <a:ext cx="1656184" cy="770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1043607" y="1844825"/>
            <a:ext cx="2592289" cy="92333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Функционирование законодательных</a:t>
            </a:r>
          </a:p>
          <a:p>
            <a:pPr algn="ctr"/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(представительных органов)</a:t>
            </a:r>
          </a:p>
          <a:p>
            <a:pPr algn="ctr"/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г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осударственной власти и местного</a:t>
            </a:r>
          </a:p>
          <a:p>
            <a:pPr algn="ctr"/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самоуправления</a:t>
            </a:r>
          </a:p>
          <a:p>
            <a:pPr algn="ctr"/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,0 </a:t>
            </a:r>
            <a:r>
              <a:rPr lang="ru-RU" sz="900" b="1" i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  <a:p>
            <a:pPr algn="ctr"/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Резервный фонд </a:t>
            </a:r>
            <a:r>
              <a:rPr lang="ru-RU" sz="900" b="1" i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с.п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. </a:t>
            </a:r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В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ата  </a:t>
            </a:r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0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,0 </a:t>
            </a:r>
            <a:r>
              <a:rPr lang="ru-RU" sz="900" b="1" i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тыс.руб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7174" name="Picture 6" descr="C:\Users\Евгений\Desktop\img_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024184"/>
            <a:ext cx="2016224" cy="857250"/>
          </a:xfrm>
          <a:prstGeom prst="rect">
            <a:avLst/>
          </a:prstGeom>
          <a:ln>
            <a:noFill/>
          </a:ln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662390" y="3140968"/>
            <a:ext cx="2234312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Функционирование исполнительных</a:t>
            </a: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о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рганов местного самоуправления </a:t>
            </a: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2282,3 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тыс.руб.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7175" name="Picture 7" descr="C:\Users\Евгений\Desktop\logo-yugoriya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881434"/>
            <a:ext cx="2232248" cy="44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Прямоугольник 18"/>
          <p:cNvSpPr/>
          <p:nvPr/>
        </p:nvSpPr>
        <p:spPr>
          <a:xfrm>
            <a:off x="1004247" y="3985985"/>
            <a:ext cx="1550597" cy="78483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Иные МБТ на содержание </a:t>
            </a:r>
          </a:p>
          <a:p>
            <a:pPr algn="ctr"/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р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аботников 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ОМС района </a:t>
            </a: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23,6 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тыс.руб.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7176" name="Picture 8" descr="C:\Users\Евгений\Desktop\images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4650" y="4509120"/>
            <a:ext cx="1895702" cy="923925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827583" y="4871054"/>
            <a:ext cx="1960189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Обеспечение деятельности</a:t>
            </a:r>
          </a:p>
          <a:p>
            <a:pPr algn="ctr"/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п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одведомственных учреждений </a:t>
            </a: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4144,2 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тыс.руб.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7177" name="Picture 9" descr="C:\Users\Евгений\Desktop\cc26c608e134e0ecfeadb4aeebc90f4c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9974" y="5433045"/>
            <a:ext cx="1942386" cy="1276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Прямоугольник 24"/>
          <p:cNvSpPr/>
          <p:nvPr/>
        </p:nvSpPr>
        <p:spPr>
          <a:xfrm>
            <a:off x="711667" y="5726220"/>
            <a:ext cx="2311851" cy="5078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Расходы на оплату дополнительных</a:t>
            </a:r>
          </a:p>
          <a:p>
            <a:pPr algn="ctr"/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г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арантий и компенсаций </a:t>
            </a: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13,9 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тыс.руб.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3554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78282" y="404664"/>
            <a:ext cx="7720382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на Межбюджетные трансферты общего характера </a:t>
            </a: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 </a:t>
            </a:r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квартал 2018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года-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448,2 </a:t>
            </a:r>
            <a:r>
              <a:rPr lang="ru-RU" sz="20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тыс.рублей</a:t>
            </a:r>
            <a:endParaRPr lang="ru-RU" sz="2000" b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</p:txBody>
      </p:sp>
      <p:pic>
        <p:nvPicPr>
          <p:cNvPr id="8195" name="Picture 3" descr="C:\Users\Евгений\Desktop\11672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311225"/>
            <a:ext cx="1944216" cy="860828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C:\Users\Евгений\Desktop\big_index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172053"/>
            <a:ext cx="1800200" cy="1120697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C:\Users\Евгений\Desktop\w361h238_nb598_img_main_519_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501009"/>
            <a:ext cx="3312368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755576" y="1526373"/>
            <a:ext cx="3283626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в рамках МП «Развитие транспортной системы </a:t>
            </a:r>
          </a:p>
          <a:p>
            <a:pPr lvl="0" algn="ctr"/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Нижневартовского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района на 2014-2020 годы»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0,00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95535" y="2348880"/>
            <a:ext cx="3195741" cy="76944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в рамках 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МП «Обеспечение доступным и комфортным жильем жителей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Нижневартовского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района в 2014-2020 годах»</a:t>
            </a:r>
          </a:p>
          <a:p>
            <a:pPr lvl="0" algn="ctr"/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0,0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lvl="0"/>
            <a:endParaRPr lang="ru-RU" sz="8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79512" y="3501007"/>
            <a:ext cx="3156208" cy="158504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в рамках МП « Развитие жилищно-коммунального комплекса и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пов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-е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энергетич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-ой эффективности в Нижневартовском районе на 2014-2020 годы» 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299,2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в рамках МП «Развитие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кукльтуры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и туризма в Нижневартовском районе на 2018-2020 годы»-149,0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8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8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50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70670" y="404664"/>
            <a:ext cx="8135560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Основные характеристики бюджета сельского поселения Вата </a:t>
            </a:r>
          </a:p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За 2 квартал 2018 года</a:t>
            </a:r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99594" y="1622558"/>
            <a:ext cx="1875854" cy="86409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322225" y="1600689"/>
            <a:ext cx="1681823" cy="864096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2018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99593" y="2759714"/>
            <a:ext cx="1875855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ysClr val="windowText" lastClr="000000"/>
                </a:solidFill>
              </a:rPr>
              <a:t>Доходы</a:t>
            </a:r>
          </a:p>
          <a:p>
            <a:r>
              <a:rPr lang="ru-RU" sz="1600" dirty="0" smtClean="0">
                <a:solidFill>
                  <a:sysClr val="windowText" lastClr="000000"/>
                </a:solidFill>
              </a:rPr>
              <a:t>тыс. рублей.</a:t>
            </a:r>
            <a:endParaRPr lang="ru-RU" sz="1600" dirty="0">
              <a:solidFill>
                <a:sysClr val="windowText" lastClr="0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99593" y="3698411"/>
            <a:ext cx="1875854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ysClr val="windowText" lastClr="000000"/>
                </a:solidFill>
              </a:rPr>
              <a:t>Расходы</a:t>
            </a:r>
          </a:p>
          <a:p>
            <a:r>
              <a:rPr lang="ru-RU" sz="1600" dirty="0" smtClean="0">
                <a:solidFill>
                  <a:sysClr val="windowText" lastClr="000000"/>
                </a:solidFill>
              </a:rPr>
              <a:t>тыс. рублей.</a:t>
            </a:r>
            <a:endParaRPr lang="ru-RU" sz="1600" dirty="0">
              <a:solidFill>
                <a:sysClr val="windowText" lastClr="0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99594" y="4725145"/>
            <a:ext cx="1875854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ysClr val="windowText" lastClr="000000"/>
                </a:solidFill>
              </a:rPr>
              <a:t>Дефицит(-),</a:t>
            </a:r>
          </a:p>
          <a:p>
            <a:r>
              <a:rPr lang="ru-RU" sz="1600" dirty="0" smtClean="0">
                <a:solidFill>
                  <a:sysClr val="windowText" lastClr="000000"/>
                </a:solidFill>
              </a:rPr>
              <a:t>Профицит(+),</a:t>
            </a:r>
          </a:p>
          <a:p>
            <a:r>
              <a:rPr lang="ru-RU" sz="1600" dirty="0" smtClean="0">
                <a:solidFill>
                  <a:sysClr val="windowText" lastClr="000000"/>
                </a:solidFill>
              </a:rPr>
              <a:t>тыс. рублей.</a:t>
            </a:r>
            <a:endParaRPr lang="ru-RU" sz="1600" dirty="0">
              <a:solidFill>
                <a:sysClr val="windowText" lastClr="000000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11560" y="1112550"/>
            <a:ext cx="7848872" cy="59814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  <a:tileRect/>
          </a:gradFill>
          <a:ln cmpd="thickThin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innerShdw blurRad="63500" dist="50800" dir="2700000">
              <a:schemeClr val="accent4">
                <a:lumMod val="20000"/>
                <a:lumOff val="8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3059832" y="2734638"/>
            <a:ext cx="1512168" cy="33855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ysClr val="windowText" lastClr="000000"/>
                </a:solidFill>
              </a:rPr>
              <a:t>19594,5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300604" y="3698410"/>
            <a:ext cx="1512168" cy="33855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ysClr val="windowText" lastClr="000000"/>
                </a:solidFill>
              </a:rPr>
              <a:t>20070,8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274965" y="4921280"/>
            <a:ext cx="1537807" cy="33855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ysClr val="windowText" lastClr="000000"/>
                </a:solidFill>
              </a:rPr>
              <a:t>-476,3</a:t>
            </a:r>
          </a:p>
        </p:txBody>
      </p:sp>
    </p:spTree>
    <p:extLst>
      <p:ext uri="{BB962C8B-B14F-4D97-AF65-F5344CB8AC3E}">
        <p14:creationId xmlns:p14="http://schemas.microsoft.com/office/powerpoint/2010/main" val="147062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39257" y="188640"/>
            <a:ext cx="5798382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Доходы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бюджета сельского поселения Вата </a:t>
            </a: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 </a:t>
            </a:r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квартал 2018 года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24566" y="994579"/>
            <a:ext cx="1724594" cy="576064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706758" y="1054234"/>
            <a:ext cx="172573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Доходы бюджета</a:t>
            </a:r>
          </a:p>
          <a:p>
            <a:pPr algn="ctr"/>
            <a:r>
              <a:rPr lang="ru-RU" sz="1200" dirty="0" smtClean="0"/>
              <a:t>19594,5</a:t>
            </a:r>
            <a:endParaRPr lang="ru-RU" sz="12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83568" y="1659085"/>
            <a:ext cx="2394506" cy="466935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043606" y="1623227"/>
            <a:ext cx="1584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/>
              <a:t>Н</a:t>
            </a:r>
            <a:r>
              <a:rPr lang="ru-RU" sz="900" dirty="0" smtClean="0"/>
              <a:t>алоговые доходы</a:t>
            </a:r>
          </a:p>
          <a:p>
            <a:pPr algn="ctr"/>
            <a:r>
              <a:rPr lang="ru-RU" sz="900" b="1" dirty="0" smtClean="0"/>
              <a:t>909</a:t>
            </a:r>
            <a:endParaRPr lang="ru-RU" sz="9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347864" y="1659085"/>
            <a:ext cx="2520280" cy="466935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83568" y="2199233"/>
            <a:ext cx="2394506" cy="30452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3681478" y="1659085"/>
            <a:ext cx="1725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Неналоговые доходы</a:t>
            </a:r>
          </a:p>
          <a:p>
            <a:pPr algn="ctr"/>
            <a:r>
              <a:rPr lang="ru-RU" sz="900" b="1" dirty="0" smtClean="0"/>
              <a:t>263,7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452161" y="1670115"/>
            <a:ext cx="2288349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Безвозмездные поступления</a:t>
            </a:r>
          </a:p>
          <a:p>
            <a:pPr algn="ctr"/>
            <a:r>
              <a:rPr lang="ru-RU" sz="900" b="1" dirty="0" smtClean="0"/>
              <a:t>18421,8</a:t>
            </a:r>
            <a:endParaRPr lang="ru-RU" sz="900" b="1" dirty="0"/>
          </a:p>
        </p:txBody>
      </p:sp>
      <p:cxnSp>
        <p:nvCxnSpPr>
          <p:cNvPr id="29" name="Прямая соединительная линия 28"/>
          <p:cNvCxnSpPr>
            <a:stCxn id="5" idx="2"/>
            <a:endCxn id="10" idx="0"/>
          </p:cNvCxnSpPr>
          <p:nvPr/>
        </p:nvCxnSpPr>
        <p:spPr>
          <a:xfrm>
            <a:off x="4586863" y="1570643"/>
            <a:ext cx="21141" cy="884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1887713" y="1608231"/>
            <a:ext cx="56203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stCxn id="7" idx="0"/>
            <a:endCxn id="7" idx="0"/>
          </p:cNvCxnSpPr>
          <p:nvPr/>
        </p:nvCxnSpPr>
        <p:spPr>
          <a:xfrm>
            <a:off x="1880821" y="165908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128462" y="2199232"/>
            <a:ext cx="16122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НДФЛ – </a:t>
            </a:r>
            <a:r>
              <a:rPr lang="ru-RU" sz="900" b="1" dirty="0" smtClean="0"/>
              <a:t>390,1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611560" y="2947456"/>
            <a:ext cx="2499708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Единый сельскохозяйственный налог – </a:t>
            </a:r>
            <a:r>
              <a:rPr lang="ru-RU" sz="900" b="1" dirty="0" smtClean="0"/>
              <a:t>11,2</a:t>
            </a:r>
            <a:endParaRPr lang="ru-RU" sz="900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539553" y="3620649"/>
            <a:ext cx="2448272" cy="2308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Налог на имущество физических лиц- </a:t>
            </a:r>
            <a:r>
              <a:rPr lang="ru-RU" sz="900" b="1" dirty="0" smtClean="0"/>
              <a:t>21</a:t>
            </a:r>
            <a:endParaRPr lang="ru-RU" sz="900" b="1" dirty="0"/>
          </a:p>
        </p:txBody>
      </p:sp>
      <p:sp>
        <p:nvSpPr>
          <p:cNvPr id="87" name="TextBox 86"/>
          <p:cNvSpPr txBox="1"/>
          <p:nvPr/>
        </p:nvSpPr>
        <p:spPr>
          <a:xfrm>
            <a:off x="225359" y="4390056"/>
            <a:ext cx="2522496" cy="2308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Земельный налог-4,2</a:t>
            </a:r>
            <a:endParaRPr lang="ru-RU" sz="900" dirty="0"/>
          </a:p>
        </p:txBody>
      </p:sp>
      <p:sp>
        <p:nvSpPr>
          <p:cNvPr id="100" name="TextBox 99"/>
          <p:cNvSpPr txBox="1"/>
          <p:nvPr/>
        </p:nvSpPr>
        <p:spPr>
          <a:xfrm>
            <a:off x="539554" y="5023613"/>
            <a:ext cx="2605810" cy="10618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900" dirty="0" smtClean="0">
                <a:solidFill>
                  <a:prstClr val="black"/>
                </a:solidFill>
              </a:rPr>
              <a:t>Государственная </a:t>
            </a:r>
            <a:r>
              <a:rPr lang="ru-RU" sz="900" dirty="0">
                <a:solidFill>
                  <a:prstClr val="black"/>
                </a:solidFill>
              </a:rPr>
              <a:t>пошлина </a:t>
            </a:r>
            <a:r>
              <a:rPr lang="ru-RU" sz="900" dirty="0" smtClean="0">
                <a:solidFill>
                  <a:prstClr val="black"/>
                </a:solidFill>
              </a:rPr>
              <a:t>-</a:t>
            </a:r>
            <a:r>
              <a:rPr lang="ru-RU" sz="900" b="1" dirty="0" smtClean="0">
                <a:solidFill>
                  <a:prstClr val="black"/>
                </a:solidFill>
              </a:rPr>
              <a:t>0,2</a:t>
            </a:r>
          </a:p>
          <a:p>
            <a:pPr lvl="0" algn="ctr"/>
            <a:endParaRPr lang="ru-RU" sz="900" b="1" dirty="0">
              <a:solidFill>
                <a:prstClr val="black"/>
              </a:solidFill>
            </a:endParaRPr>
          </a:p>
          <a:p>
            <a:pPr lvl="0" algn="ctr"/>
            <a:r>
              <a:rPr lang="ru-RU" sz="900" dirty="0">
                <a:solidFill>
                  <a:prstClr val="black"/>
                </a:solidFill>
              </a:rPr>
              <a:t>Доходы от уплаты акцизов на дизельное топливо, моторные масла, автомобильный бензин</a:t>
            </a:r>
            <a:r>
              <a:rPr lang="ru-RU" sz="900" b="1" dirty="0">
                <a:solidFill>
                  <a:prstClr val="black"/>
                </a:solidFill>
              </a:rPr>
              <a:t>– </a:t>
            </a:r>
            <a:r>
              <a:rPr lang="ru-RU" sz="900" b="1" dirty="0" smtClean="0">
                <a:solidFill>
                  <a:prstClr val="black"/>
                </a:solidFill>
              </a:rPr>
              <a:t>481,7</a:t>
            </a:r>
            <a:endParaRPr lang="ru-RU" sz="900" b="1" dirty="0">
              <a:solidFill>
                <a:prstClr val="black"/>
              </a:solidFill>
            </a:endParaRPr>
          </a:p>
          <a:p>
            <a:pPr lvl="0" algn="ctr"/>
            <a:endParaRPr lang="ru-RU" sz="900" b="1" dirty="0">
              <a:solidFill>
                <a:prstClr val="black"/>
              </a:solidFill>
            </a:endParaRPr>
          </a:p>
          <a:p>
            <a:pPr algn="ctr"/>
            <a:endParaRPr lang="ru-RU" sz="900" b="1" dirty="0"/>
          </a:p>
        </p:txBody>
      </p:sp>
      <p:sp>
        <p:nvSpPr>
          <p:cNvPr id="102" name="TextBox 101"/>
          <p:cNvSpPr txBox="1"/>
          <p:nvPr/>
        </p:nvSpPr>
        <p:spPr>
          <a:xfrm>
            <a:off x="3353161" y="2162626"/>
            <a:ext cx="2568839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900" dirty="0">
                <a:solidFill>
                  <a:sysClr val="windowText" lastClr="000000"/>
                </a:solidFill>
              </a:rPr>
              <a:t>Доходы от </a:t>
            </a:r>
            <a:r>
              <a:rPr lang="ru-RU" sz="900" dirty="0" smtClean="0">
                <a:solidFill>
                  <a:sysClr val="windowText" lastClr="000000"/>
                </a:solidFill>
              </a:rPr>
              <a:t>продажи материальных и нематериальных активов-</a:t>
            </a:r>
            <a:r>
              <a:rPr lang="ru-RU" sz="900" b="1" dirty="0" smtClean="0">
                <a:solidFill>
                  <a:sysClr val="windowText" lastClr="000000"/>
                </a:solidFill>
              </a:rPr>
              <a:t>42,6</a:t>
            </a:r>
            <a:endParaRPr lang="ru-RU" sz="900" b="1" dirty="0">
              <a:solidFill>
                <a:sysClr val="windowText" lastClr="000000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3314312" y="3189830"/>
            <a:ext cx="250744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Прочие доходы от оказания платных услуг(работ) </a:t>
            </a:r>
            <a:r>
              <a:rPr lang="ru-RU" sz="900" b="1" dirty="0" smtClean="0"/>
              <a:t>–12,7</a:t>
            </a:r>
            <a:endParaRPr lang="ru-RU" sz="900" b="1" dirty="0"/>
          </a:p>
        </p:txBody>
      </p:sp>
      <p:sp>
        <p:nvSpPr>
          <p:cNvPr id="108" name="TextBox 107"/>
          <p:cNvSpPr txBox="1"/>
          <p:nvPr/>
        </p:nvSpPr>
        <p:spPr>
          <a:xfrm>
            <a:off x="3314312" y="3961500"/>
            <a:ext cx="2386968" cy="5078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sz="900" dirty="0" smtClean="0">
                <a:solidFill>
                  <a:sysClr val="windowText" lastClr="000000"/>
                </a:solidFill>
              </a:rPr>
              <a:t>Доходы от </a:t>
            </a:r>
            <a:r>
              <a:rPr lang="ru-RU" sz="900" dirty="0">
                <a:solidFill>
                  <a:sysClr val="windowText" lastClr="000000"/>
                </a:solidFill>
              </a:rPr>
              <a:t>использования имущества, находящегося в собственности поселений– </a:t>
            </a:r>
            <a:r>
              <a:rPr lang="ru-RU" sz="900" b="1" dirty="0" smtClean="0">
                <a:solidFill>
                  <a:sysClr val="windowText" lastClr="000000"/>
                </a:solidFill>
              </a:rPr>
              <a:t>19</a:t>
            </a:r>
            <a:endParaRPr lang="ru-RU" sz="900" b="1" dirty="0">
              <a:solidFill>
                <a:sysClr val="windowText" lastClr="000000"/>
              </a:solidFill>
            </a:endParaRPr>
          </a:p>
        </p:txBody>
      </p:sp>
      <p:cxnSp>
        <p:nvCxnSpPr>
          <p:cNvPr id="110" name="Прямая соединительная линия 109"/>
          <p:cNvCxnSpPr>
            <a:stCxn id="8" idx="0"/>
            <a:endCxn id="8" idx="0"/>
          </p:cNvCxnSpPr>
          <p:nvPr/>
        </p:nvCxnSpPr>
        <p:spPr>
          <a:xfrm>
            <a:off x="1835695" y="162322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>
            <a:stCxn id="8" idx="0"/>
            <a:endCxn id="8" idx="0"/>
          </p:cNvCxnSpPr>
          <p:nvPr/>
        </p:nvCxnSpPr>
        <p:spPr>
          <a:xfrm>
            <a:off x="1835695" y="162322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 flipV="1">
            <a:off x="1788239" y="1608231"/>
            <a:ext cx="98893" cy="923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единительная линия 117"/>
          <p:cNvCxnSpPr/>
          <p:nvPr/>
        </p:nvCxnSpPr>
        <p:spPr>
          <a:xfrm>
            <a:off x="7508016" y="1608231"/>
            <a:ext cx="88320" cy="541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>
            <a:stCxn id="7" idx="2"/>
            <a:endCxn id="12" idx="0"/>
          </p:cNvCxnSpPr>
          <p:nvPr/>
        </p:nvCxnSpPr>
        <p:spPr>
          <a:xfrm>
            <a:off x="1880821" y="2126020"/>
            <a:ext cx="0" cy="73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>
            <a:endCxn id="12" idx="2"/>
          </p:cNvCxnSpPr>
          <p:nvPr/>
        </p:nvCxnSpPr>
        <p:spPr>
          <a:xfrm flipV="1">
            <a:off x="1880821" y="2503761"/>
            <a:ext cx="0" cy="704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>
            <a:stCxn id="81" idx="0"/>
          </p:cNvCxnSpPr>
          <p:nvPr/>
        </p:nvCxnSpPr>
        <p:spPr>
          <a:xfrm>
            <a:off x="1861414" y="2947456"/>
            <a:ext cx="19408" cy="3677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единительная линия 125"/>
          <p:cNvCxnSpPr>
            <a:stCxn id="84" idx="0"/>
            <a:endCxn id="81" idx="2"/>
          </p:cNvCxnSpPr>
          <p:nvPr/>
        </p:nvCxnSpPr>
        <p:spPr>
          <a:xfrm flipV="1">
            <a:off x="1763689" y="3316788"/>
            <a:ext cx="97725" cy="3038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единительная линия 127"/>
          <p:cNvCxnSpPr/>
          <p:nvPr/>
        </p:nvCxnSpPr>
        <p:spPr>
          <a:xfrm>
            <a:off x="1793995" y="4376978"/>
            <a:ext cx="37111" cy="4946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/>
          <p:cNvCxnSpPr/>
          <p:nvPr/>
        </p:nvCxnSpPr>
        <p:spPr>
          <a:xfrm>
            <a:off x="1788239" y="4030101"/>
            <a:ext cx="731829" cy="10336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Прямая соединительная линия 131"/>
          <p:cNvCxnSpPr/>
          <p:nvPr/>
        </p:nvCxnSpPr>
        <p:spPr>
          <a:xfrm>
            <a:off x="2195736" y="5589716"/>
            <a:ext cx="1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Прямая соединительная линия 133"/>
          <p:cNvCxnSpPr>
            <a:stCxn id="10" idx="2"/>
          </p:cNvCxnSpPr>
          <p:nvPr/>
        </p:nvCxnSpPr>
        <p:spPr>
          <a:xfrm>
            <a:off x="4608004" y="2126020"/>
            <a:ext cx="13712" cy="732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Прямая соединительная линия 137"/>
          <p:cNvCxnSpPr>
            <a:stCxn id="102" idx="2"/>
          </p:cNvCxnSpPr>
          <p:nvPr/>
        </p:nvCxnSpPr>
        <p:spPr>
          <a:xfrm>
            <a:off x="4637581" y="2531958"/>
            <a:ext cx="67139" cy="10886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Прямая соединительная линия 139"/>
          <p:cNvCxnSpPr>
            <a:endCxn id="108" idx="0"/>
          </p:cNvCxnSpPr>
          <p:nvPr/>
        </p:nvCxnSpPr>
        <p:spPr>
          <a:xfrm flipV="1">
            <a:off x="4498896" y="3769186"/>
            <a:ext cx="8900" cy="931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3326723" y="4602068"/>
            <a:ext cx="2520280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ru-RU" sz="900" dirty="0" smtClean="0">
                <a:solidFill>
                  <a:sysClr val="windowText" lastClr="000000"/>
                </a:solidFill>
              </a:rPr>
              <a:t>Прочие неналоговые доходы– </a:t>
            </a:r>
            <a:r>
              <a:rPr lang="ru-RU" sz="900" b="1" dirty="0" smtClean="0">
                <a:solidFill>
                  <a:sysClr val="windowText" lastClr="000000"/>
                </a:solidFill>
              </a:rPr>
              <a:t>12,4</a:t>
            </a:r>
          </a:p>
          <a:p>
            <a:pPr lvl="0"/>
            <a:endParaRPr lang="ru-RU" sz="900" b="1" dirty="0">
              <a:solidFill>
                <a:sysClr val="windowText" lastClr="000000"/>
              </a:solidFill>
            </a:endParaRPr>
          </a:p>
          <a:p>
            <a:pPr lvl="0"/>
            <a:endParaRPr lang="ru-RU" sz="900" b="1" dirty="0" smtClean="0">
              <a:solidFill>
                <a:sysClr val="windowText" lastClr="000000"/>
              </a:solidFill>
            </a:endParaRPr>
          </a:p>
          <a:p>
            <a:pPr lvl="0"/>
            <a:r>
              <a:rPr lang="ru-RU" sz="900" dirty="0" smtClean="0">
                <a:solidFill>
                  <a:sysClr val="windowText" lastClr="000000"/>
                </a:solidFill>
              </a:rPr>
              <a:t>Доходы от продажи квартир, находящихся в собственности сельских поселений-</a:t>
            </a:r>
            <a:r>
              <a:rPr lang="ru-RU" sz="900" b="1" dirty="0" smtClean="0">
                <a:solidFill>
                  <a:sysClr val="windowText" lastClr="000000"/>
                </a:solidFill>
              </a:rPr>
              <a:t>162,0</a:t>
            </a:r>
          </a:p>
          <a:p>
            <a:pPr lvl="0"/>
            <a:r>
              <a:rPr lang="ru-RU" sz="900" dirty="0" smtClean="0">
                <a:solidFill>
                  <a:sysClr val="windowText" lastClr="000000"/>
                </a:solidFill>
              </a:rPr>
              <a:t>Денежные взыскания.штрафы-</a:t>
            </a:r>
            <a:r>
              <a:rPr lang="ru-RU" sz="900" b="1" dirty="0" smtClean="0">
                <a:solidFill>
                  <a:sysClr val="windowText" lastClr="000000"/>
                </a:solidFill>
              </a:rPr>
              <a:t>15,0</a:t>
            </a:r>
            <a:endParaRPr lang="ru-RU" sz="900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77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622233" cy="864096"/>
          </a:xfrm>
          <a:ln>
            <a:solidFill>
              <a:schemeClr val="accent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</a:rPr>
              <a:t>Расходы бюджета сельского поселения Вата </a:t>
            </a:r>
            <a:r>
              <a:rPr lang="ru-RU" sz="2000" dirty="0">
                <a:solidFill>
                  <a:srgbClr val="0070C0"/>
                </a:solidFill>
              </a:rPr>
              <a:t/>
            </a:r>
            <a:br>
              <a:rPr lang="ru-RU" sz="2000" dirty="0">
                <a:solidFill>
                  <a:srgbClr val="0070C0"/>
                </a:solidFill>
              </a:rPr>
            </a:br>
            <a:r>
              <a:rPr lang="ru-RU" sz="2000" dirty="0">
                <a:solidFill>
                  <a:srgbClr val="0070C0"/>
                </a:solidFill>
              </a:rPr>
              <a:t>За </a:t>
            </a:r>
            <a:r>
              <a:rPr lang="ru-RU" sz="2000" dirty="0" smtClean="0">
                <a:solidFill>
                  <a:srgbClr val="0070C0"/>
                </a:solidFill>
              </a:rPr>
              <a:t>2 </a:t>
            </a:r>
            <a:r>
              <a:rPr lang="ru-RU" sz="2000" dirty="0">
                <a:solidFill>
                  <a:srgbClr val="0070C0"/>
                </a:solidFill>
              </a:rPr>
              <a:t>квартал 2018 года</a:t>
            </a:r>
            <a:br>
              <a:rPr lang="ru-RU" sz="2000" dirty="0">
                <a:solidFill>
                  <a:srgbClr val="0070C0"/>
                </a:solidFill>
              </a:rPr>
            </a:b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1412776"/>
            <a:ext cx="6400800" cy="3168352"/>
          </a:xfrm>
        </p:spPr>
        <p:txBody>
          <a:bodyPr>
            <a:normAutofit/>
          </a:bodyPr>
          <a:lstStyle/>
          <a:p>
            <a:endParaRPr lang="ru-RU" sz="1200" dirty="0" smtClean="0"/>
          </a:p>
          <a:p>
            <a:r>
              <a:rPr lang="ru-RU" sz="1200" b="1" dirty="0" smtClean="0"/>
              <a:t>                              РАСХОДЫ    -         20070,8                                       </a:t>
            </a:r>
            <a:r>
              <a:rPr lang="ru-RU" sz="1200" b="1" dirty="0" err="1" smtClean="0"/>
              <a:t>тыс.руб</a:t>
            </a:r>
            <a:r>
              <a:rPr lang="ru-RU" sz="1200" b="1" dirty="0" smtClean="0"/>
              <a:t>.                                     </a:t>
            </a:r>
            <a:r>
              <a:rPr lang="ru-RU" sz="1200" dirty="0" smtClean="0"/>
              <a:t>Общегосударственные расходы                                                                   </a:t>
            </a:r>
            <a:r>
              <a:rPr lang="ru-RU" sz="1200" dirty="0" smtClean="0"/>
              <a:t>7271,2</a:t>
            </a:r>
            <a:endParaRPr lang="ru-RU" sz="1200" dirty="0" smtClean="0"/>
          </a:p>
          <a:p>
            <a:r>
              <a:rPr lang="ru-RU" sz="1200" dirty="0" smtClean="0"/>
              <a:t>Национальная оборона                                                                                </a:t>
            </a:r>
            <a:r>
              <a:rPr lang="ru-RU" sz="1200" dirty="0" smtClean="0"/>
              <a:t>77,1</a:t>
            </a:r>
            <a:endParaRPr lang="ru-RU" sz="1200" dirty="0" smtClean="0"/>
          </a:p>
          <a:p>
            <a:r>
              <a:rPr lang="ru-RU" sz="1200" dirty="0" smtClean="0"/>
              <a:t>Национальная безопасность и                                                                     </a:t>
            </a:r>
            <a:r>
              <a:rPr lang="ru-RU" sz="1200" dirty="0" smtClean="0"/>
              <a:t>84,8</a:t>
            </a:r>
            <a:endParaRPr lang="ru-RU" sz="1200" dirty="0" smtClean="0"/>
          </a:p>
          <a:p>
            <a:r>
              <a:rPr lang="ru-RU" sz="1200" dirty="0"/>
              <a:t>п</a:t>
            </a:r>
            <a:r>
              <a:rPr lang="ru-RU" sz="1200" dirty="0" smtClean="0"/>
              <a:t>равоохранительная деятельность                                                              </a:t>
            </a:r>
            <a:r>
              <a:rPr lang="ru-RU" sz="1200" dirty="0" smtClean="0"/>
              <a:t>34,6</a:t>
            </a:r>
            <a:endParaRPr lang="ru-RU" sz="1200" dirty="0" smtClean="0"/>
          </a:p>
          <a:p>
            <a:r>
              <a:rPr lang="ru-RU" sz="1200" dirty="0" smtClean="0"/>
              <a:t>Национальная экономика                                                                           2885,3</a:t>
            </a:r>
          </a:p>
          <a:p>
            <a:r>
              <a:rPr lang="ru-RU" sz="1200" dirty="0" smtClean="0"/>
              <a:t>Жилищно-коммунальное хозяйство                                                           </a:t>
            </a:r>
            <a:r>
              <a:rPr lang="ru-RU" sz="1200" dirty="0" smtClean="0"/>
              <a:t>3054,3</a:t>
            </a:r>
            <a:endParaRPr lang="ru-RU" sz="1200" dirty="0" smtClean="0"/>
          </a:p>
          <a:p>
            <a:r>
              <a:rPr lang="ru-RU" sz="1200" dirty="0" smtClean="0"/>
              <a:t>Культура, кинематография                                                                       </a:t>
            </a:r>
            <a:r>
              <a:rPr lang="ru-RU" sz="1200" dirty="0" smtClean="0"/>
              <a:t>5864,2</a:t>
            </a:r>
            <a:endParaRPr lang="ru-RU" sz="1200" dirty="0" smtClean="0"/>
          </a:p>
          <a:p>
            <a:r>
              <a:rPr lang="ru-RU" sz="1200" dirty="0" smtClean="0"/>
              <a:t>Физическая культура и спорт                                                                   </a:t>
            </a:r>
            <a:r>
              <a:rPr lang="ru-RU" sz="1200" dirty="0" smtClean="0"/>
              <a:t>351,1</a:t>
            </a:r>
            <a:endParaRPr lang="ru-RU" sz="1200" dirty="0" smtClean="0"/>
          </a:p>
          <a:p>
            <a:r>
              <a:rPr lang="ru-RU" sz="1200" dirty="0" smtClean="0"/>
              <a:t>Межбюджетные трансферты                                                                   </a:t>
            </a:r>
            <a:r>
              <a:rPr lang="ru-RU" sz="1200" dirty="0" smtClean="0"/>
              <a:t>448,2                                           </a:t>
            </a:r>
            <a:endParaRPr lang="ru-RU" sz="1200" dirty="0" smtClean="0"/>
          </a:p>
          <a:p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3396428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Евгений\Desktop\72dp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052736"/>
            <a:ext cx="2016224" cy="1954655"/>
          </a:xfrm>
          <a:prstGeom prst="ellipse">
            <a:avLst/>
          </a:prstGeom>
          <a:noFill/>
          <a:ln>
            <a:noFill/>
          </a:ln>
          <a:effectLst>
            <a:softEdge rad="112500"/>
          </a:effectLst>
        </p:spPr>
      </p:pic>
      <p:pic>
        <p:nvPicPr>
          <p:cNvPr id="1027" name="Picture 3" descr="C:\Users\Евгений\Desktop\уличное-освещение1.jp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284984"/>
            <a:ext cx="1872207" cy="17281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Евгений\Desktop\032.png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229200"/>
            <a:ext cx="1512168" cy="14135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720746" y="404664"/>
            <a:ext cx="7635424" cy="40011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lvl="0"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в сфере ЖКХ </a:t>
            </a:r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 </a:t>
            </a:r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квартал 2018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года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-3054,3 </a:t>
            </a:r>
            <a:r>
              <a:rPr lang="ru-RU" sz="20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тыс</a:t>
            </a:r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77506" y="1706896"/>
            <a:ext cx="1574470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Жилищное хозяйство</a:t>
            </a:r>
          </a:p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2007,7тыс.руб</a:t>
            </a:r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10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25714" y="3645024"/>
            <a:ext cx="2430474" cy="116955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Уличное освещение</a:t>
            </a:r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219,3 </a:t>
            </a:r>
            <a:r>
              <a:rPr lang="ru-RU" sz="10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тыс.руб</a:t>
            </a:r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algn="ctr"/>
            <a:endParaRPr lang="ru-RU" sz="1000" b="1" cap="none" spc="0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  <a:p>
            <a:pPr algn="ctr"/>
            <a:endParaRPr lang="ru-RU" sz="1000" b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ru-RU" sz="1000" b="1" cap="none" spc="0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  <a:p>
            <a:pPr algn="ctr"/>
            <a:endParaRPr lang="ru-RU" sz="1000" b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ru-RU" sz="1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Энергосбережение-5,6 </a:t>
            </a:r>
            <a:r>
              <a:rPr lang="ru-RU" sz="1000" b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тыс.рублей</a:t>
            </a:r>
            <a:r>
              <a:rPr lang="ru-RU" sz="1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320238" y="5517232"/>
            <a:ext cx="1648765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Благоустройство</a:t>
            </a:r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effectLst/>
            </a:endParaRPr>
          </a:p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819,0  </a:t>
            </a:r>
            <a:r>
              <a:rPr lang="ru-RU" sz="10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тыс.руб</a:t>
            </a:r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.</a:t>
            </a:r>
          </a:p>
          <a:p>
            <a:pPr algn="ctr"/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effectLst/>
            </a:endParaRPr>
          </a:p>
          <a:p>
            <a:pPr algn="ctr"/>
            <a:r>
              <a:rPr lang="ru-RU" sz="1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</a:rPr>
              <a:t>Субвенции в сфере обращения  с твердыми коммунальными отходами 2,7 </a:t>
            </a:r>
            <a:r>
              <a:rPr lang="ru-RU" sz="1000" b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</a:rPr>
              <a:t>тыс.руб</a:t>
            </a:r>
            <a:r>
              <a:rPr lang="ru-RU" sz="1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5688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45917" y="404664"/>
            <a:ext cx="6385081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в сфере физической культуры и спорта </a:t>
            </a: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 </a:t>
            </a:r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квартал 2018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года-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351,1 </a:t>
            </a:r>
            <a:r>
              <a:rPr lang="ru-RU" sz="20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тыс.рублей</a:t>
            </a:r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  <p:pic>
        <p:nvPicPr>
          <p:cNvPr id="2051" name="Picture 3" descr="C:\Users\Евгений\Desktop\96782110306jpg1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488517"/>
            <a:ext cx="2592288" cy="17244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Евгений\Desktop\award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356992"/>
            <a:ext cx="2664296" cy="188211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Евгений\Desktop\ima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239110"/>
            <a:ext cx="2448272" cy="161889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579480" y="3882552"/>
            <a:ext cx="2525051" cy="8617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Расходы на приобретение </a:t>
            </a:r>
          </a:p>
          <a:p>
            <a:pPr lvl="0"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призов к праздникам, </a:t>
            </a:r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приобретение </a:t>
            </a:r>
          </a:p>
          <a:p>
            <a:pPr lvl="0" algn="ctr"/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материальных запасов</a:t>
            </a:r>
          </a:p>
          <a:p>
            <a:pPr algn="ctr"/>
            <a:endParaRPr lang="ru-RU" sz="1000" b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54,2 тыс.руб.</a:t>
            </a:r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99592" y="2350747"/>
            <a:ext cx="2212151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10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на оплату труда МОП</a:t>
            </a:r>
          </a:p>
          <a:p>
            <a:pPr lvl="0" algn="ctr"/>
            <a:r>
              <a:rPr lang="ru-RU" sz="10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296,9 </a:t>
            </a:r>
            <a:r>
              <a:rPr lang="ru-RU" sz="10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r>
              <a:rPr lang="ru-RU" sz="10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6187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34153" y="404664"/>
            <a:ext cx="5856090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в сфере культуры, кинематографии</a:t>
            </a: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 </a:t>
            </a:r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квартал 2018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года-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5864,2 </a:t>
            </a:r>
            <a:r>
              <a:rPr lang="ru-RU" sz="2000" b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тыс.рублей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.</a:t>
            </a:r>
          </a:p>
        </p:txBody>
      </p:sp>
      <p:pic>
        <p:nvPicPr>
          <p:cNvPr id="3074" name="Picture 2" descr="C:\Users\Евгений\Desktop\культура оркестр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3720" y="1631223"/>
            <a:ext cx="2200647" cy="16638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Евгений\Desktop\fil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373380"/>
            <a:ext cx="2160240" cy="172819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Евгений\Desktop\Театр-искусства-в-Лондоне-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061381"/>
            <a:ext cx="2880319" cy="179661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137258" y="1999282"/>
            <a:ext cx="1257075" cy="49244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Культура</a:t>
            </a:r>
            <a:endParaRPr lang="ru-RU" sz="10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4733,5 тыс.руб</a:t>
            </a:r>
            <a:r>
              <a:rPr lang="ru-RU" sz="16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16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219074" y="3882552"/>
            <a:ext cx="1245854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Кинематография</a:t>
            </a:r>
          </a:p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186,1тыс.руб.</a:t>
            </a:r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51188" y="5638167"/>
            <a:ext cx="1981632" cy="5539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Другие вопросы в области</a:t>
            </a:r>
          </a:p>
          <a:p>
            <a:pPr algn="ctr"/>
            <a:r>
              <a:rPr lang="ru-RU" sz="1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</a:rPr>
              <a:t>Культуры. Кинематографии.</a:t>
            </a:r>
          </a:p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944,6  тыс.руб.</a:t>
            </a:r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9729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36245" y="404664"/>
            <a:ext cx="5604418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в сфере национальной экономики</a:t>
            </a: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 </a:t>
            </a:r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квартал 2018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года-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2885,3 </a:t>
            </a:r>
            <a:r>
              <a:rPr lang="ru-RU" sz="2000" b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тыс.рублей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.</a:t>
            </a:r>
          </a:p>
        </p:txBody>
      </p:sp>
      <p:pic>
        <p:nvPicPr>
          <p:cNvPr id="4098" name="Picture 2" descr="C:\Users\Евгений\Desktop\glob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412776"/>
            <a:ext cx="2808312" cy="191704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Евгений\Desktop\w361h238_nb598_img_main_519_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8304" y="3201822"/>
            <a:ext cx="2030080" cy="1686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973745" y="1999282"/>
            <a:ext cx="1584087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Связь и информатика</a:t>
            </a:r>
            <a:endParaRPr lang="ru-RU" sz="10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438,1 </a:t>
            </a:r>
            <a:r>
              <a:rPr lang="ru-RU" sz="1000" b="1" i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10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3201822"/>
            <a:ext cx="3003650" cy="5539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Содержание и управление </a:t>
            </a:r>
          </a:p>
          <a:p>
            <a:pPr lvl="0" algn="ctr"/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Дорожным хозяйством</a:t>
            </a:r>
          </a:p>
          <a:p>
            <a:pPr lvl="0" algn="ctr"/>
            <a:r>
              <a:rPr lang="ru-RU" sz="1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2447,2тыс.руб</a:t>
            </a:r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0609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32426" y="404664"/>
            <a:ext cx="5412059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в сфере национальной обороны </a:t>
            </a: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 </a:t>
            </a:r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квартал 2018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года-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77,1тыс.рублей.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83663" y="2492896"/>
            <a:ext cx="1497525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Фонд оплаты труда</a:t>
            </a:r>
            <a:endParaRPr lang="ru-RU" sz="10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76,5 тыс.руб.</a:t>
            </a:r>
            <a:endParaRPr lang="ru-RU" sz="10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5123" name="Picture 3" descr="C:\Users\Евгений\Desktop\02_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093982"/>
            <a:ext cx="3240359" cy="251385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899592" y="3350909"/>
            <a:ext cx="2304256" cy="5539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Расходы на приобретение </a:t>
            </a:r>
          </a:p>
          <a:p>
            <a:pPr lvl="0" algn="ctr"/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материальных запасов</a:t>
            </a:r>
          </a:p>
          <a:p>
            <a:pPr lvl="0" algn="ctr"/>
            <a:r>
              <a:rPr lang="ru-RU" sz="10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0,6 </a:t>
            </a:r>
            <a:r>
              <a:rPr lang="ru-RU" sz="10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r>
              <a:rPr lang="ru-RU" sz="10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9798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3770</TotalTime>
  <Words>656</Words>
  <Application>Microsoft Office PowerPoint</Application>
  <PresentationFormat>Экран (4:3)</PresentationFormat>
  <Paragraphs>154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Презентация PowerPoint</vt:lpstr>
      <vt:lpstr>Презентация PowerPoint</vt:lpstr>
      <vt:lpstr>Презентация PowerPoint</vt:lpstr>
      <vt:lpstr>Расходы бюджета сельского поселения Вата  За 2 квартал 2018 года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Радеон</dc:creator>
  <cp:lastModifiedBy>Buh2</cp:lastModifiedBy>
  <cp:revision>224</cp:revision>
  <cp:lastPrinted>2018-04-09T10:50:57Z</cp:lastPrinted>
  <dcterms:created xsi:type="dcterms:W3CDTF">2013-08-08T06:26:24Z</dcterms:created>
  <dcterms:modified xsi:type="dcterms:W3CDTF">2018-07-23T05:12:56Z</dcterms:modified>
</cp:coreProperties>
</file>