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23"/>
                  <c:y val="-5.0773346024271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7503.1</c:v>
                </c:pt>
                <c:pt idx="1">
                  <c:v>9833.5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36111111111111"/>
                  <c:y val="-2.2340272250679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99"/>
                  <c:y val="-3.4525875296504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67.3</c:v>
                </c:pt>
                <c:pt idx="1">
                  <c:v>68.2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7.31137781910008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777.8</c:v>
                </c:pt>
                <c:pt idx="1">
                  <c:v>303.7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8.93610890027171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2181.9</c:v>
                </c:pt>
                <c:pt idx="1">
                  <c:v>1989.9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6944444444444445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3378,3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23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3806,3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3378.3</c:v>
                </c:pt>
                <c:pt idx="1">
                  <c:v>3806.3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33333333334"/>
                  <c:y val="-1.62474707277667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4548,1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05555555555556"/>
                  <c:y val="-6.0928015229125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4822,0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4548.1000000000004</c:v>
                </c:pt>
                <c:pt idx="1">
                  <c:v>4822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361100174978134"/>
                  <c:y val="1.82784045687375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444444444444445"/>
                  <c:y val="-4.52242590729570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355.9</c:v>
                </c:pt>
                <c:pt idx="1">
                  <c:v>397.5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6388888888888889"/>
                  <c:y val="-1.67080289531207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1914,1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99978127734042"/>
                  <c:y val="-2.88936319989458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9 месяцев 20726,5 тыс. рублей</c:v>
                </c:pt>
                <c:pt idx="1">
                  <c:v>2017 год 9 месяцев 22415,7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1914.1</c:v>
                </c:pt>
                <c:pt idx="1">
                  <c:v>1194.5999999999999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113974656"/>
        <c:axId val="114007040"/>
        <c:axId val="0"/>
      </c:bar3DChart>
      <c:catAx>
        <c:axId val="1139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114007040"/>
        <c:crosses val="autoZero"/>
        <c:auto val="1"/>
        <c:lblAlgn val="ctr"/>
        <c:lblOffset val="100"/>
        <c:noMultiLvlLbl val="0"/>
      </c:catAx>
      <c:valAx>
        <c:axId val="114007040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39746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0.07165</cdr:y>
    </cdr:from>
    <cdr:to>
      <cdr:x>0.4055</cdr:x>
      <cdr:y>0.09468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19872" y="448017"/>
          <a:ext cx="288036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0.12922</cdr:y>
    </cdr:from>
    <cdr:to>
      <cdr:x>0.42125</cdr:x>
      <cdr:y>0.14073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72" y="808057"/>
          <a:ext cx="432054" cy="7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0.17528</cdr:y>
    </cdr:from>
    <cdr:to>
      <cdr:x>0.4055</cdr:x>
      <cdr:y>0.1868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347865" y="1096089"/>
          <a:ext cx="360039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0.31347</cdr:y>
    </cdr:from>
    <cdr:to>
      <cdr:x>0.4055</cdr:x>
      <cdr:y>0.3365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1960185"/>
          <a:ext cx="288036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0.40559</cdr:y>
    </cdr:from>
    <cdr:to>
      <cdr:x>0.40551</cdr:x>
      <cdr:y>0.44014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347864" y="2536249"/>
          <a:ext cx="360091" cy="2160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0.48619</cdr:y>
    </cdr:from>
    <cdr:to>
      <cdr:x>0.41338</cdr:x>
      <cdr:y>0.50922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040305"/>
          <a:ext cx="432054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0.53225</cdr:y>
    </cdr:from>
    <cdr:to>
      <cdr:x>0.41338</cdr:x>
      <cdr:y>0.53225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3347865" y="3328337"/>
          <a:ext cx="43204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0.62438</cdr:y>
    </cdr:from>
    <cdr:to>
      <cdr:x>0.4055</cdr:x>
      <cdr:y>0.63589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3904401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0.06013</cdr:y>
    </cdr:from>
    <cdr:to>
      <cdr:x>0.752</cdr:x>
      <cdr:y>0.07805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444209" y="376009"/>
          <a:ext cx="432047" cy="112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0.09468</cdr:y>
    </cdr:from>
    <cdr:to>
      <cdr:x>0.76775</cdr:x>
      <cdr:y>0.10619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516216" y="592033"/>
          <a:ext cx="504057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0.11771</cdr:y>
    </cdr:from>
    <cdr:to>
      <cdr:x>0.75987</cdr:x>
      <cdr:y>0.14074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736049"/>
          <a:ext cx="432054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0.69687</cdr:x>
      <cdr:y>0.19831</cdr:y>
    </cdr:from>
    <cdr:to>
      <cdr:x>0.74412</cdr:x>
      <cdr:y>0.22134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372200" y="1240105"/>
          <a:ext cx="432054" cy="1440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0.45165</cdr:y>
    </cdr:from>
    <cdr:to>
      <cdr:x>1</cdr:x>
      <cdr:y>0.45165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9144000" y="282428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0.31347</cdr:y>
    </cdr:from>
    <cdr:to>
      <cdr:x>0.752</cdr:x>
      <cdr:y>0.37104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444209" y="1960185"/>
          <a:ext cx="432047" cy="3600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0.38256</cdr:y>
    </cdr:from>
    <cdr:to>
      <cdr:x>0.752</cdr:x>
      <cdr:y>0.4171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444209" y="2392233"/>
          <a:ext cx="432047" cy="2160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0.62438</cdr:y>
    </cdr:from>
    <cdr:to>
      <cdr:x>0.74412</cdr:x>
      <cdr:y>0.63589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16216" y="3904401"/>
          <a:ext cx="288036" cy="7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 месяцев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2016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24956,1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22415,7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2540,4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22741,8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20726,5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2015,3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0" y="1052735"/>
            <a:ext cx="1851789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303,7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1052736"/>
            <a:ext cx="1851789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777,8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Фонд заработной платы подсобным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сезонным рабочим работающих в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поселении по срочным трудовым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договором от центра занятости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229,5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4031" y="1843796"/>
            <a:ext cx="23864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2017-2019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190,2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34280" y="2780928"/>
            <a:ext cx="23743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2016-2018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17,4тыс.руб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44208" y="3704259"/>
            <a:ext cx="22322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«Управление муниципальным  имуществом на территории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2016-2018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»-374,8тыс.руб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80112" y="4437113"/>
            <a:ext cx="324035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ЗАГС-3,6</a:t>
            </a: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рамках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</a:t>
            </a:r>
            <a:r>
              <a:rPr lang="ru-RU" sz="900" b="1" i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гг</a:t>
            </a:r>
            <a:r>
              <a:rPr lang="ru-RU" sz="900" b="1" i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»-10,5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 рамках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гг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»-4,5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Осн.направления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раз-я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гражд.обороны.защиты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насел-я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террит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Вата от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чрезв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ситуацийи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техногеноно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хар-ра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обесп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без-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ыводн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объектах  на 2016-2018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»-137,5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31" y="2780928"/>
            <a:ext cx="32775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9000"/>
            <a:ext cx="3241329" cy="21698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«Управление муниципальным  имуществом на территории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2017-2019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»-0,00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Осн.направления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раз-я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гражд.обороны.защиты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насел-я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террит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Вата от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чрезв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ситуацийи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техногеноно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хар-ра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обесп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без-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ыводн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объектах  на 2017-2019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»-26,2тыс.руб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«Противодействие экстремизму  профилактика терроризма на территории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2017-2019гг»-87,3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031" y="5157192"/>
            <a:ext cx="338437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 рамках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гг»-0,00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Осн.направления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раз-я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гражд.обороны.защиты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насел-я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террит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Вата от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чрезв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ситуацийи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техногеноно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хар-ра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обесп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без-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ти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ыводн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объектах  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2014-2020годы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6" cy="6155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9833,5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7503,1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4" y="1484784"/>
            <a:ext cx="201077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1112,6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6037" y="1416087"/>
            <a:ext cx="2105063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1018,7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2276871"/>
            <a:ext cx="2376264" cy="7848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4260" y="2050703"/>
            <a:ext cx="2332690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10,0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62390" y="3140968"/>
            <a:ext cx="223431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3153,6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3114" y="3052975"/>
            <a:ext cx="2274982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2605,3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43607" y="3985985"/>
            <a:ext cx="1550597" cy="7848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456,7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0089" y="3732070"/>
            <a:ext cx="1661032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336,0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27583" y="4871054"/>
            <a:ext cx="196018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4999,2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1317" y="4532994"/>
            <a:ext cx="205857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3510,7 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62390" y="5726220"/>
            <a:ext cx="2311851" cy="5078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101,4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4680" y="5624872"/>
            <a:ext cx="2311851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22,4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6" cy="6155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1194,6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1914,1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7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3568" y="1556792"/>
            <a:ext cx="328362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«Развитие транспортной системы </a:t>
            </a: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на 2014-2020 годы»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5" y="2348880"/>
            <a:ext cx="319574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рамках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«Обеспечение доступным и комфортным жильем жителей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в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9" y="3501008"/>
            <a:ext cx="3156208" cy="15850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 Развитие жилищно-коммунального комплекса и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пов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энергетич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-ой эффективности в Нижневартовском районе на 2014-2020 годы»  848,1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МКУ Краеведческий музей им Т.В.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Великородовой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«Иные МБТ на модернизацию муниципальных музеев  в рамках МП «Развитие культуры и туризма в ХМАО-Югре на 2016-2019гг»-346,5.</a:t>
            </a: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5665" y="1416087"/>
            <a:ext cx="3471586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«Развитие транспортной системы </a:t>
            </a: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на 2014-2020 годы»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887,0тыс.руб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0548" y="2172053"/>
            <a:ext cx="34067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врамках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МП «Обеспечение доступным и комфортным жильем жителей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в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144,5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96135" y="3095383"/>
            <a:ext cx="3096345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 Развитие жилищно-коммунального комплекса и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пов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энергетич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-ой эффективности в Нижневартовском районе на 2014-2020 годы» 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882,6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2016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22741,8</a:t>
            </a:r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602,1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249,8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21889,9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3132" y="2218456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522,4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облагаемых по налоговой ставке, установленной пунктом 1 статьи 221 НК РФ – </a:t>
            </a:r>
            <a:r>
              <a:rPr lang="ru-RU" sz="1050" b="1" dirty="0" smtClean="0"/>
              <a:t>3,2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42,7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778912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поселения- </a:t>
            </a:r>
            <a:r>
              <a:rPr lang="ru-RU" sz="1050" b="1" dirty="0" smtClean="0"/>
              <a:t>28,1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2199233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1,6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</a:t>
            </a:r>
            <a:r>
              <a:rPr lang="ru-RU" sz="1050" b="1" dirty="0" smtClean="0"/>
              <a:t>2,9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53161" y="2162626"/>
            <a:ext cx="2568839" cy="1223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Доходы от сдачи в аренду имущества, находящегося в оперативном управлении поселений и созданных ими учреждений (за исключением имущества муниципальных автономных учреждений)– </a:t>
            </a:r>
            <a:r>
              <a:rPr lang="ru-RU" sz="1050" b="1" dirty="0" smtClean="0">
                <a:solidFill>
                  <a:prstClr val="white"/>
                </a:solidFill>
              </a:rPr>
              <a:t>126,0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3462746"/>
            <a:ext cx="2448272" cy="4154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53161" y="3977369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14312" y="3462746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услуг(работ) – </a:t>
            </a:r>
            <a:r>
              <a:rPr lang="ru-RU" sz="1050" b="1" dirty="0" smtClean="0"/>
              <a:t>4,2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13036" y="3977369"/>
            <a:ext cx="2386968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50" dirty="0">
                <a:solidFill>
                  <a:prstClr val="white"/>
                </a:solidFill>
              </a:rPr>
              <a:t>Прочие поступления от использования имущества, находящегося в собственности поселений– </a:t>
            </a:r>
            <a:r>
              <a:rPr lang="ru-RU" sz="1050" dirty="0" smtClean="0">
                <a:solidFill>
                  <a:prstClr val="white"/>
                </a:solidFill>
              </a:rPr>
              <a:t>32,5</a:t>
            </a:r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>
            <a:off x="1887132" y="3778912"/>
            <a:ext cx="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40741"/>
            <a:ext cx="1" cy="14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102" idx="2"/>
          </p:cNvCxnSpPr>
          <p:nvPr/>
        </p:nvCxnSpPr>
        <p:spPr>
          <a:xfrm>
            <a:off x="4637581" y="3386038"/>
            <a:ext cx="67139" cy="23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3878244"/>
            <a:ext cx="8900" cy="9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47286" y="5800629"/>
            <a:ext cx="3514868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1,2</a:t>
            </a: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4167" y="4519825"/>
            <a:ext cx="1776981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Прочие доходы от компенсации затрат бюджетов сельских поселений– </a:t>
            </a:r>
            <a:r>
              <a:rPr lang="ru-RU" sz="1050" b="1" dirty="0" smtClean="0">
                <a:solidFill>
                  <a:prstClr val="white"/>
                </a:solidFill>
              </a:rPr>
              <a:t>6,1</a:t>
            </a:r>
          </a:p>
          <a:p>
            <a:pPr lvl="0" algn="ctr"/>
            <a:endParaRPr lang="ru-RU" sz="1050" b="1" dirty="0">
              <a:solidFill>
                <a:prstClr val="white"/>
              </a:solidFill>
            </a:endParaRPr>
          </a:p>
          <a:p>
            <a:pPr lvl="0" algn="ctr"/>
            <a:endParaRPr lang="ru-RU" sz="105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1050" b="1" dirty="0" smtClean="0">
                <a:solidFill>
                  <a:prstClr val="white"/>
                </a:solidFill>
              </a:rPr>
              <a:t>Невыясненные поступления-13,9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315170"/>
            <a:ext cx="2448272" cy="900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prstClr val="black"/>
                </a:solidFill>
              </a:rPr>
              <a:t>Доходы от реализации имущества, находящегося в оперативном управлении учреждений, находящихся в ведении органов управления– </a:t>
            </a:r>
            <a:r>
              <a:rPr lang="ru-RU" sz="1050" dirty="0" smtClean="0">
                <a:solidFill>
                  <a:prstClr val="black"/>
                </a:solidFill>
              </a:rPr>
              <a:t>59,1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2000" y="2774332"/>
            <a:ext cx="2621168" cy="4154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Прочие </a:t>
            </a:r>
            <a:r>
              <a:rPr lang="ru-RU" sz="1050" dirty="0" smtClean="0">
                <a:solidFill>
                  <a:prstClr val="white"/>
                </a:solidFill>
              </a:rPr>
              <a:t>поступления от денежных взысканий (штрафов)– </a:t>
            </a:r>
            <a:r>
              <a:rPr lang="ru-RU" sz="1050" b="1" dirty="0" smtClean="0">
                <a:solidFill>
                  <a:prstClr val="white"/>
                </a:solidFill>
              </a:rPr>
              <a:t>3,0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24566" y="4986744"/>
            <a:ext cx="2143578" cy="4154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Прочие </a:t>
            </a:r>
            <a:r>
              <a:rPr lang="ru-RU" sz="1050" dirty="0" smtClean="0">
                <a:solidFill>
                  <a:prstClr val="white"/>
                </a:solidFill>
              </a:rPr>
              <a:t>неналоговые доходы– </a:t>
            </a:r>
            <a:r>
              <a:rPr lang="ru-RU" sz="1050" b="1" dirty="0">
                <a:solidFill>
                  <a:prstClr val="white"/>
                </a:solidFill>
              </a:rPr>
              <a:t>5</a:t>
            </a:r>
            <a:r>
              <a:rPr lang="ru-RU" sz="1050" b="1" dirty="0" smtClean="0">
                <a:solidFill>
                  <a:prstClr val="white"/>
                </a:solidFill>
              </a:rPr>
              <a:t>,0</a:t>
            </a:r>
            <a:endParaRPr lang="ru-RU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2017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1478" y="994580"/>
            <a:ext cx="175101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24956,1</a:t>
            </a:r>
            <a:endParaRPr lang="ru-RU" sz="1200" b="1" dirty="0" smtClean="0"/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518,7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1576" y="2199232"/>
            <a:ext cx="2520280" cy="9081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969,5</a:t>
            </a:r>
            <a:endParaRPr lang="ru-RU" sz="12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23467,9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31560" y="2248381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459,5</a:t>
            </a:r>
            <a:endParaRPr lang="ru-RU" sz="105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1050" b="1" dirty="0" smtClean="0"/>
              <a:t>6,7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17,5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1050" b="1" dirty="0" smtClean="0"/>
              <a:t>30,5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3199754"/>
            <a:ext cx="2519194" cy="11501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 с физических лиц, обладающих земельным участком   – </a:t>
            </a:r>
            <a:r>
              <a:rPr lang="ru-RU" sz="1050" b="1" dirty="0" smtClean="0"/>
              <a:t>3,3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9002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</a:rPr>
              <a:t>1,2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06180" y="220717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 (работ)-</a:t>
            </a:r>
            <a:r>
              <a:rPr lang="ru-RU" sz="1050" b="1" dirty="0" smtClean="0"/>
              <a:t>27,5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83868" y="3238270"/>
            <a:ext cx="2448272" cy="1223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от реализации иного имущества, находящегося в собственности поселений – </a:t>
            </a:r>
            <a:r>
              <a:rPr lang="ru-RU" sz="1050" b="1" dirty="0" smtClean="0"/>
              <a:t>38,6</a:t>
            </a:r>
            <a:endParaRPr lang="ru-RU" sz="1050" b="1" dirty="0" smtClean="0"/>
          </a:p>
          <a:p>
            <a:pPr algn="ctr"/>
            <a:endParaRPr lang="ru-RU" sz="1050" b="1" dirty="0"/>
          </a:p>
          <a:p>
            <a:pPr algn="ctr"/>
            <a:r>
              <a:rPr lang="ru-RU" sz="1050" dirty="0" smtClean="0"/>
              <a:t>Доходы от продажи квартир, находящихся в собственности поселения-</a:t>
            </a:r>
            <a:r>
              <a:rPr lang="ru-RU" sz="1050" b="1" dirty="0" smtClean="0"/>
              <a:t>72,0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4426972"/>
            <a:ext cx="2448272" cy="8022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70719" y="5294638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4426972"/>
            <a:ext cx="244827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 smtClean="0"/>
              <a:t>– 63,3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06180" y="5294637"/>
            <a:ext cx="2386968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Прочие неналоговые доходы – </a:t>
            </a:r>
            <a:r>
              <a:rPr lang="ru-RU" sz="1050" b="1" dirty="0" smtClean="0"/>
              <a:t>10,0</a:t>
            </a:r>
          </a:p>
          <a:p>
            <a:endParaRPr lang="ru-RU" sz="1050" b="1" dirty="0"/>
          </a:p>
          <a:p>
            <a:r>
              <a:rPr lang="ru-RU" sz="1050" dirty="0" smtClean="0"/>
              <a:t>Невыясненные поступления-0,4</a:t>
            </a:r>
            <a:endParaRPr lang="ru-RU" sz="1050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778912"/>
            <a:ext cx="7131" cy="5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93907"/>
            <a:ext cx="1" cy="9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  <a:endCxn id="15" idx="0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5" idx="2"/>
            <a:endCxn id="102" idx="0"/>
          </p:cNvCxnSpPr>
          <p:nvPr/>
        </p:nvCxnSpPr>
        <p:spPr>
          <a:xfrm flipH="1">
            <a:off x="4608004" y="3107419"/>
            <a:ext cx="13712" cy="13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4349936"/>
            <a:ext cx="2765" cy="7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5229200"/>
            <a:ext cx="2044" cy="6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93148" y="2945838"/>
            <a:ext cx="2235236" cy="10618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>
                <a:solidFill>
                  <a:prstClr val="white"/>
                </a:solidFill>
              </a:rPr>
              <a:t>22,4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140804"/>
            <a:ext cx="2304256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доходы от </a:t>
            </a:r>
            <a:r>
              <a:rPr lang="ru-RU" sz="1050" dirty="0" smtClean="0">
                <a:solidFill>
                  <a:prstClr val="black"/>
                </a:solidFill>
              </a:rPr>
              <a:t>компенсации затрат-</a:t>
            </a:r>
            <a:r>
              <a:rPr lang="ru-RU" sz="1050" b="1" dirty="0" smtClean="0">
                <a:solidFill>
                  <a:prstClr val="black"/>
                </a:solidFill>
              </a:rPr>
              <a:t>2,9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81856" y="4653136"/>
            <a:ext cx="2650584" cy="5770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Доходы от уплаты акцизов на дизельное топливо, моторные масла, автомобильный бензин</a:t>
            </a:r>
            <a:r>
              <a:rPr lang="ru-RU" sz="1050" b="1" dirty="0">
                <a:solidFill>
                  <a:prstClr val="black"/>
                </a:solidFill>
              </a:rPr>
              <a:t>– </a:t>
            </a:r>
            <a:r>
              <a:rPr lang="ru-RU" sz="1050" b="1" dirty="0" smtClean="0">
                <a:solidFill>
                  <a:prstClr val="black"/>
                </a:solidFill>
              </a:rPr>
              <a:t>732,4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6227216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154" y="642641"/>
            <a:ext cx="1951176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3806,3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1880" y="598774"/>
            <a:ext cx="2007281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3378,3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527" y="1706896"/>
            <a:ext cx="24064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2515,0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1301" y="1706897"/>
            <a:ext cx="23391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3015,4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327" y="3645024"/>
            <a:ext cx="22012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615,7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0230" y="3645024"/>
            <a:ext cx="22012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334,1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725144"/>
            <a:ext cx="19253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4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50,6 </a:t>
            </a:r>
            <a:r>
              <a:rPr lang="ru-RU" sz="16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</a:p>
          <a:p>
            <a:pPr algn="ctr"/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Снос ветхого жилья 225,0 </a:t>
            </a:r>
            <a:r>
              <a:rPr lang="ru-RU" sz="1600" b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тыс.руб</a:t>
            </a:r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347" y="5628122"/>
            <a:ext cx="18630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28,8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89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397,5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998693"/>
            <a:ext cx="1851789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355,9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2266" y="3882552"/>
            <a:ext cx="2539477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8,1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1693" y="1974021"/>
            <a:ext cx="296427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труда МОП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347,6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0309" y="3857291"/>
            <a:ext cx="2539477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8,3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350747"/>
            <a:ext cx="221215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труда МОП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389,4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4822,0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98693"/>
            <a:ext cx="195117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4548,1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7497" y="1999282"/>
            <a:ext cx="18565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3795,5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242,2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778" y="5638167"/>
            <a:ext cx="306045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784,3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3800" y="1971651"/>
            <a:ext cx="18565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Культура</a:t>
            </a:r>
          </a:p>
          <a:p>
            <a:pPr lvl="0" algn="ctr"/>
            <a:r>
              <a:rPr lang="ru-RU" sz="16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3593,6 </a:t>
            </a:r>
            <a:r>
              <a:rPr lang="ru-RU" sz="16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266,0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688,5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69328"/>
            <a:ext cx="195117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ru-RU" sz="17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17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2181,9 </a:t>
            </a:r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163" y="1999282"/>
            <a:ext cx="24192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701,3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966,1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735,0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480,8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201822"/>
            <a:ext cx="30036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1288,6 </a:t>
            </a:r>
            <a:r>
              <a:rPr lang="ru-RU" sz="16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89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68,2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969328"/>
            <a:ext cx="1851789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67,3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956" y="3058523"/>
            <a:ext cx="22813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68,2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3134" y="3058523"/>
            <a:ext cx="228139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67,3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3051</TotalTime>
  <Words>1348</Words>
  <Application>Microsoft Office PowerPoint</Application>
  <PresentationFormat>Экран (4:3)</PresentationFormat>
  <Paragraphs>285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139</cp:revision>
  <dcterms:created xsi:type="dcterms:W3CDTF">2013-08-08T06:26:24Z</dcterms:created>
  <dcterms:modified xsi:type="dcterms:W3CDTF">2017-10-04T11:21:18Z</dcterms:modified>
</cp:coreProperties>
</file>