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26"/>
    <a:srgbClr val="9A0000"/>
    <a:srgbClr val="DDF9FF"/>
    <a:srgbClr val="41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90" d="100"/>
          <a:sy n="90" d="100"/>
        </p:scale>
        <p:origin x="-58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06714785651792"/>
          <c:y val="5.1555495427120582E-2"/>
          <c:w val="0.69738068678915133"/>
          <c:h val="0.8376233212612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82550"/>
            <a:scene3d>
              <a:camera prst="orthographicFront"/>
              <a:lightRig rig="threePt" dir="t"/>
            </a:scene3d>
            <a:sp3d prstMaterial="softEdge">
              <a:bevelT prst="relaxedInset"/>
            </a:sp3d>
          </c:spPr>
          <c:invertIfNegative val="0"/>
          <c:dLbls>
            <c:dLbl>
              <c:idx val="0"/>
              <c:layout>
                <c:manualLayout>
                  <c:x val="0.15555544619422573"/>
                  <c:y val="2.030773924920373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2984,5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166655730533684"/>
                  <c:y val="2.03093384097084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3081,3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I квартал 6503,2 тыс. рублей</c:v>
                </c:pt>
                <c:pt idx="1">
                  <c:v>2015 год I квартал 10815,4 тыс. рублей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2774.2</c:v>
                </c:pt>
                <c:pt idx="1">
                  <c:v>2915.2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583332239720035"/>
                  <c:y val="6.09280152291253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749989063867027"/>
                  <c:y val="1.21856030458250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I квартал 6503,2 тыс. рублей</c:v>
                </c:pt>
                <c:pt idx="1">
                  <c:v>2015 год I квартал 10815,4 тыс.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19.600000000000001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5138877952755905"/>
                  <c:y val="-3.65568091374751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333333333333333"/>
                  <c:y val="-1.82784045687375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I квартал 6503,2 тыс. рублей</c:v>
                </c:pt>
                <c:pt idx="1">
                  <c:v>2015 год I квартал 10815,4 тыс. рублей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73.8</c:v>
                </c:pt>
                <c:pt idx="1">
                  <c:v>211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8611100174978132"/>
                  <c:y val="-5.88974012202554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61111111111111"/>
                  <c:y val="-3.4525875296504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I квартал 6503,2 тыс. рублей</c:v>
                </c:pt>
                <c:pt idx="1">
                  <c:v>2015 год I квартал 10815,4 тыс.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389.9</c:v>
                </c:pt>
                <c:pt idx="1">
                  <c:v>581.9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500000000000004"/>
                  <c:y val="-7.31136182749503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77777777777777"/>
                  <c:y val="-3.858774297844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I квартал 6503,2 тыс. рублей</c:v>
                </c:pt>
                <c:pt idx="1">
                  <c:v>2015 год I квартал 10815,4 тыс. рублей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1194.5999999999999</c:v>
                </c:pt>
                <c:pt idx="1">
                  <c:v>812.2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9166666666666671"/>
                  <c:y val="-6.905175059300869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1116,8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36111111111111"/>
                  <c:y val="-7.1082684433979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I квартал 6503,2 тыс. рублей</c:v>
                </c:pt>
                <c:pt idx="1">
                  <c:v>2015 год I квартал 10815,4 тыс. рублей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1112.5999999999999</c:v>
                </c:pt>
                <c:pt idx="1">
                  <c:v>1361.7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3611100174978127"/>
                  <c:y val="-7.5144552115921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027777777777778"/>
                  <c:y val="-0.105608559730483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I квартал 6503,2 тыс. рублей</c:v>
                </c:pt>
                <c:pt idx="1">
                  <c:v>2015 год I квартал 10815,4 тыс. рублей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0</c:v>
                </c:pt>
                <c:pt idx="1">
                  <c:v>87.5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0.1680555555555556"/>
                  <c:y val="-7.7175485956892068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555,3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888888888888888"/>
                  <c:y val="-0.14216536886795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cap="none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I квартал 6503,2 тыс. рублей</c:v>
                </c:pt>
                <c:pt idx="1">
                  <c:v>2015 год I квартал 10815,4 тыс. рублей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2273.6</c:v>
                </c:pt>
                <c:pt idx="1">
                  <c:v>4826.3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14"/>
        <c:shape val="cylinder"/>
        <c:axId val="22411520"/>
        <c:axId val="23027712"/>
        <c:axId val="0"/>
      </c:bar3DChart>
      <c:catAx>
        <c:axId val="224115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accent3">
              <a:lumMod val="75000"/>
            </a:schemeClr>
          </a:solidFill>
        </c:spPr>
        <c:txPr>
          <a:bodyPr/>
          <a:lstStyle/>
          <a:p>
            <a:pPr>
              <a:defRPr baseline="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23027712"/>
        <c:crosses val="autoZero"/>
        <c:auto val="1"/>
        <c:lblAlgn val="ctr"/>
        <c:lblOffset val="100"/>
        <c:noMultiLvlLbl val="0"/>
      </c:catAx>
      <c:valAx>
        <c:axId val="23027712"/>
        <c:scaling>
          <c:orientation val="minMax"/>
          <c:max val="18000"/>
        </c:scaling>
        <c:delete val="0"/>
        <c:axPos val="l"/>
        <c:majorGridlines/>
        <c:minorGridlines>
          <c:spPr>
            <a:ln w="9525"/>
          </c:spPr>
        </c:minorGridlines>
        <c:numFmt formatCode="#,##0" sourceLinked="0"/>
        <c:majorTickMark val="in"/>
        <c:minorTickMark val="none"/>
        <c:tickLblPos val="nextTo"/>
        <c:spPr>
          <a:ln>
            <a:tailEnd type="none" w="med" len="med"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2241152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3964326334208239"/>
          <c:y val="2.5986518117449064E-2"/>
          <c:w val="0.153"/>
          <c:h val="0.96091420604966826"/>
        </c:manualLayout>
      </c:layout>
      <c:overlay val="0"/>
      <c:spPr>
        <a:ln>
          <a:noFill/>
        </a:ln>
      </c:spPr>
      <c:txPr>
        <a:bodyPr/>
        <a:lstStyle/>
        <a:p>
          <a:pPr>
            <a:defRPr sz="1450" b="0" i="0" kern="0" spc="0" normalizeH="0" baseline="6000">
              <a:solidFill>
                <a:schemeClr val="accent1">
                  <a:lumMod val="7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0.19831</cdr:y>
    </cdr:from>
    <cdr:to>
      <cdr:x>0</cdr:x>
      <cdr:y>0.20983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0" y="1240105"/>
          <a:ext cx="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0.29043</cdr:y>
    </cdr:from>
    <cdr:to>
      <cdr:x>0</cdr:x>
      <cdr:y>0.29043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0" y="1816169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0.05113</cdr:x>
      <cdr:y>0.39407</cdr:y>
    </cdr:from>
    <cdr:to>
      <cdr:x>0.05113</cdr:x>
      <cdr:y>0.39407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467544" y="2464241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0.46052</cdr:y>
    </cdr:from>
    <cdr:to>
      <cdr:x>0</cdr:x>
      <cdr:y>0.47204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0" y="2879769"/>
          <a:ext cx="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0.53225</cdr:y>
    </cdr:from>
    <cdr:to>
      <cdr:x>0.41338</cdr:x>
      <cdr:y>0.5668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419872" y="3328337"/>
          <a:ext cx="36004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0.36224</cdr:x>
      <cdr:y>0.63317</cdr:y>
    </cdr:from>
    <cdr:to>
      <cdr:x>0.40949</cdr:x>
      <cdr:y>0.6562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3312368" y="3959393"/>
          <a:ext cx="432054" cy="1440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0.57559</cdr:y>
    </cdr:from>
    <cdr:to>
      <cdr:x>0</cdr:x>
      <cdr:y>0.58711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H="1" flipV="1">
          <a:off x="0" y="3599353"/>
          <a:ext cx="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0.37799</cdr:x>
      <cdr:y>0.67923</cdr:y>
    </cdr:from>
    <cdr:to>
      <cdr:x>0.40949</cdr:x>
      <cdr:y>0.70226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3456341" y="4247416"/>
          <a:ext cx="288036" cy="14401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0.16377</cdr:y>
    </cdr:from>
    <cdr:to>
      <cdr:x>1</cdr:x>
      <cdr:y>0.16377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9144000" y="1024081"/>
          <a:ext cx="0" cy="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0.27892</cdr:y>
    </cdr:from>
    <cdr:to>
      <cdr:x>1</cdr:x>
      <cdr:y>0.27892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>
          <a:off x="9144000" y="1744161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0.3365</cdr:y>
    </cdr:from>
    <cdr:to>
      <cdr:x>1</cdr:x>
      <cdr:y>0.3365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H="1">
          <a:off x="9144000" y="2104201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0.43749</cdr:y>
    </cdr:from>
    <cdr:to>
      <cdr:x>1</cdr:x>
      <cdr:y>0.44901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>
          <a:off x="9144000" y="2735753"/>
          <a:ext cx="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0.69267</cdr:x>
      <cdr:y>0.3684</cdr:y>
    </cdr:from>
    <cdr:to>
      <cdr:x>0.7478</cdr:x>
      <cdr:y>0.40294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H="1">
          <a:off x="6333743" y="2303705"/>
          <a:ext cx="504108" cy="2159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0.5181</cdr:y>
    </cdr:from>
    <cdr:to>
      <cdr:x>1</cdr:x>
      <cdr:y>0.52961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>
          <a:off x="9144000" y="3239809"/>
          <a:ext cx="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0.52961</cdr:y>
    </cdr:from>
    <cdr:to>
      <cdr:x>1</cdr:x>
      <cdr:y>0.55264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 flipH="1" flipV="1">
          <a:off x="9144000" y="3311817"/>
          <a:ext cx="0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0.66904</cdr:x>
      <cdr:y>0.58719</cdr:y>
    </cdr:from>
    <cdr:to>
      <cdr:x>0.7163</cdr:x>
      <cdr:y>0.64477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 flipH="1">
          <a:off x="6117719" y="3671857"/>
          <a:ext cx="432098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670" y="404664"/>
            <a:ext cx="813556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характеристики бюджета сельского поселения Вата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сравнении </a:t>
            </a:r>
            <a:r>
              <a:rPr lang="en-US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квартал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2016 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en-US" sz="20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 </a:t>
            </a:r>
            <a:r>
              <a:rPr lang="ru-RU" sz="20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кварталом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2015 годов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30404" y="1625679"/>
            <a:ext cx="1656184" cy="86409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4893" y="1622558"/>
            <a:ext cx="1656184" cy="86409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6927" y="1622558"/>
            <a:ext cx="1656184" cy="86409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7354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4893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6927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54501" y="354559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5420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6927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354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385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692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74420" y="27552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3459" y="368213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9362" y="454717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Дефицит(-),</a:t>
            </a:r>
          </a:p>
          <a:p>
            <a:r>
              <a:rPr lang="ru-RU" sz="1600" dirty="0" smtClean="0"/>
              <a:t>Профицит(+),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60" y="1112550"/>
            <a:ext cx="7848872" cy="598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55865" y="275526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7421,6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7873" y="369841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6503,2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7428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918,4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98935" y="275971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-919,8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4956" y="36642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10815,4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8935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-11735,3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42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660" y="404664"/>
            <a:ext cx="602761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безопасности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правоохранительной деятельности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7746" y="1052735"/>
            <a:ext cx="182293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140,8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92364" y="1052736"/>
            <a:ext cx="182293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211,0 тыс. руб.</a:t>
            </a:r>
          </a:p>
        </p:txBody>
      </p:sp>
      <p:pic>
        <p:nvPicPr>
          <p:cNvPr id="6146" name="Picture 2" descr="C:\Users\Евгений\Desktop\41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1" y="1668289"/>
            <a:ext cx="2540090" cy="142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6136" y="1668289"/>
            <a:ext cx="236968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Фонд заработной платы подсобным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сезонным рабочим работающих в 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поселении по срочным трудовым 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договором от центра занятости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81,0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9201" y="1843797"/>
            <a:ext cx="22894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заработной платы подсобным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сезонным рабочим работающих в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поселении по срочным трудовым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договором от центра занятости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178,9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7" name="Picture 3" descr="C:\Users\Евгений\Desktop\15702858-s--n---n--n----nzn-n-n--n--n-------n---n-n-noe-------n---noe---n--n--n--n----n----n---n-n------n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88" y="2996952"/>
            <a:ext cx="1346617" cy="134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2564904"/>
            <a:ext cx="2422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Долгосрочная целевая программа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«Комплексные меры безопасности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объектах социального назначения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жилищного фонда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2016-2018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годы»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34281" y="3016623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Долгосрочная целевая программа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«Комплексные меры безопасности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объектах социального назначения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 жилищного фонда с.п. Вата на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2012-2014 годы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»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1,7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4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27" y="4221088"/>
            <a:ext cx="1017138" cy="134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652120" y="4086146"/>
            <a:ext cx="2952328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обеспечение в рамках ВЦП «Управление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государственным имуществом ХМАО-Югры на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2015-2017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»-30,4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8" name="Picture 4" descr="C:\Users\Евгений\Desktop\1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0" y="5351034"/>
            <a:ext cx="1218398" cy="150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808511" y="4892959"/>
            <a:ext cx="27959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осуществление федеральных полномочий по ЗАГС-0,00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6136" y="3647564"/>
            <a:ext cx="3054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осуществление федеральных полномочий по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ЗАГС-0,00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86145"/>
            <a:ext cx="31693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ВЦП «Управление муниципальным 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имуществом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территории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2016-2018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»-59,8тыс.руб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9" y="479387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Софинансирование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в рамках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МП»Профилактика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правонарушений в сфере обществ-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порядка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вс.п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 гг»-0,00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ВЦП «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Осн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.направления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раз-я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гражд.обороны.защиты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насел-я и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террит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Вата от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чрезв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ситуацийи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техногеноно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хар-ра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обесп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без-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ти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на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ыводн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объектах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2016-2018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817" y="404664"/>
            <a:ext cx="5649303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общегосударственные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6488" y="800534"/>
            <a:ext cx="188545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2984,5тыс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2980" y="800535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2915,2 тыс. руб.</a:t>
            </a:r>
          </a:p>
        </p:txBody>
      </p:sp>
      <p:pic>
        <p:nvPicPr>
          <p:cNvPr id="7170" name="Picture 2" descr="C:\Users\Евгений\Desktop\6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67" y="1416087"/>
            <a:ext cx="1256801" cy="7257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1288" y="1404989"/>
            <a:ext cx="210506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504,0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6037" y="1416087"/>
            <a:ext cx="210506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587,9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2" name="Picture 4" descr="C:\Users\Евгений\Desktop\zakonodatelnaj_b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2154441"/>
            <a:ext cx="1044575" cy="7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5320" y="2050703"/>
            <a:ext cx="233269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3,0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4260" y="2050703"/>
            <a:ext cx="233269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4,5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4" name="Picture 6" descr="C:\Users\Евгений\Desktop\img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3024184"/>
            <a:ext cx="1190625" cy="8572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21720" y="3024184"/>
            <a:ext cx="227498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1049,2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33114" y="3052975"/>
            <a:ext cx="227498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1121,1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5" name="Picture 7" descr="C:\Users\Евгений\Desktop\logo-yugori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72" y="3881434"/>
            <a:ext cx="1584176" cy="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33173" y="3732070"/>
            <a:ext cx="166103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112,0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68052" y="3732070"/>
            <a:ext cx="166103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55,4тыс.руб.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6" name="Picture 8" descr="C:\Users\Евгений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98619"/>
            <a:ext cx="1233487" cy="923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29197" y="4617139"/>
            <a:ext cx="205857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1316,3тыс.руб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41317" y="4532994"/>
            <a:ext cx="205857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1146,3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7" name="Picture 9" descr="C:\Users\Евгений\Desktop\cc26c608e134e0ecfeadb4aeebc90f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8" y="5433045"/>
            <a:ext cx="1276206" cy="12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07766" y="5717205"/>
            <a:ext cx="231185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оплату дополнительных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арантий и компенсаций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14680" y="5624872"/>
            <a:ext cx="2311850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дополнительных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гарантий и компенсаций 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0,00тыс.руб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6752" y="404664"/>
            <a:ext cx="764343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Межбюджетные трансферты общего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7746" y="800534"/>
            <a:ext cx="182293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555,3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2980" y="800535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4826,3 тыс. руб.</a:t>
            </a:r>
          </a:p>
        </p:txBody>
      </p:sp>
      <p:pic>
        <p:nvPicPr>
          <p:cNvPr id="8195" name="Picture 3" descr="C:\Users\Евгений\Desktop\116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94" y="1311225"/>
            <a:ext cx="1142553" cy="8608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вгений\Desktop\big_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76" y="2172053"/>
            <a:ext cx="1894389" cy="11206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96" y="3371808"/>
            <a:ext cx="2465509" cy="32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1484784"/>
            <a:ext cx="3643667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МП «Развитие транспортной системы </a:t>
            </a:r>
          </a:p>
          <a:p>
            <a:pPr lvl="0" algn="ctr"/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Нижневартовского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района на 2014-2020 годы» 198,0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6699" y="1988840"/>
            <a:ext cx="37504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врамках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МП «Обеспечение доступным и комфортным жильем жителей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Нижневартовского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района в 2014-2020 годах»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43,8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6699" y="3501008"/>
            <a:ext cx="3156208" cy="13080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в рамках МП « Развитие жилищно-коммунального комплекса и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пов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-е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энергетич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-ой эффективности в Нижневартовском районе на 2014-2020 годы»  313,5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74429" y="1484784"/>
            <a:ext cx="3335383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МП «Развитие ЖКХ и повышение энергетической эффективности в НВ районе на 2014-2020 годы»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1030,9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74429" y="2276872"/>
            <a:ext cx="3474027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МП «Профилактика правонарушений</a:t>
            </a:r>
            <a:r>
              <a:rPr lang="ru-RU" sz="900" b="1" i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» государственной программы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«Обеспечение прав и законных интересов населения ХМАО-Югры в отдельных сферах жизнедеятельности на 2014-2020 годах»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26,4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2984" y="3232075"/>
            <a:ext cx="3026828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Внутриквартальный проезд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ипоселковые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автомобильные дороги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99,0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74429" y="3861048"/>
            <a:ext cx="3669572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реализацию мероприятий «Капитальный ремонт объектов жилищного хозяйства в рамках МП «Обеспечение доступным и комфортным жильем жителей НВ района в 2014-2020 годах»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3670,0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0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</a:t>
            </a:r>
            <a:r>
              <a:rPr lang="en-US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квартал 2016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2573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Доходы бюджета</a:t>
            </a:r>
          </a:p>
          <a:p>
            <a:pPr algn="ctr"/>
            <a:r>
              <a:rPr lang="ru-RU" sz="1200" b="1" dirty="0" smtClean="0"/>
              <a:t>7421,6</a:t>
            </a:r>
          </a:p>
          <a:p>
            <a:pPr algn="ctr"/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алоговые доходы</a:t>
            </a:r>
          </a:p>
          <a:p>
            <a:pPr algn="ctr"/>
            <a:r>
              <a:rPr lang="ru-RU" sz="1200" b="1" smtClean="0"/>
              <a:t>176,0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659085"/>
            <a:ext cx="2520280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7409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986745"/>
            <a:ext cx="2367623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10491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</a:t>
            </a:r>
          </a:p>
          <a:p>
            <a:pPr algn="ctr"/>
            <a:r>
              <a:rPr lang="ru-RU" sz="1200" b="1" dirty="0" smtClean="0"/>
              <a:t>95,8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Безвозмездные поступления</a:t>
            </a:r>
          </a:p>
          <a:p>
            <a:pPr algn="ctr"/>
            <a:r>
              <a:rPr lang="ru-RU" sz="1200" b="1" dirty="0" smtClean="0"/>
              <a:t>7149,8</a:t>
            </a:r>
            <a:endParaRPr lang="ru-RU" sz="1200" b="1" dirty="0"/>
          </a:p>
        </p:txBody>
      </p:sp>
      <p:cxnSp>
        <p:nvCxnSpPr>
          <p:cNvPr id="29" name="Прямая соединительная линия 28"/>
          <p:cNvCxnSpPr>
            <a:endCxn id="10" idx="0"/>
          </p:cNvCxnSpPr>
          <p:nvPr/>
        </p:nvCxnSpPr>
        <p:spPr>
          <a:xfrm>
            <a:off x="4586863" y="1570643"/>
            <a:ext cx="21141" cy="8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74696" y="2232579"/>
            <a:ext cx="1612249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НДФЛ – </a:t>
            </a:r>
            <a:r>
              <a:rPr lang="ru-RU" sz="1050" b="1" dirty="0" smtClean="0"/>
              <a:t>154,4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доходы физических лиц с доходов облагаемых по налоговой ставке, установленной пунктом 1 статьи 221 НК РФ – </a:t>
            </a:r>
            <a:r>
              <a:rPr lang="ru-RU" sz="1050" b="1" dirty="0" smtClean="0"/>
              <a:t>2,8</a:t>
            </a:r>
            <a:endParaRPr lang="ru-RU" sz="105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Единый сельскохозяйственный налог – </a:t>
            </a:r>
            <a:r>
              <a:rPr lang="ru-RU" sz="1050" b="1" dirty="0" smtClean="0"/>
              <a:t>5,9</a:t>
            </a:r>
            <a:endParaRPr lang="ru-RU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778912"/>
            <a:ext cx="2367623" cy="10618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поселения- </a:t>
            </a:r>
            <a:r>
              <a:rPr lang="ru-RU" sz="1050" b="1" dirty="0" smtClean="0"/>
              <a:t>11,3</a:t>
            </a:r>
            <a:endParaRPr lang="ru-RU" sz="105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805264"/>
            <a:ext cx="2367622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988821"/>
            <a:ext cx="2448272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1 пункта 1 статьи 394 НК РФ – </a:t>
            </a:r>
            <a:r>
              <a:rPr lang="ru-RU" sz="1050" b="1" dirty="0" smtClean="0"/>
              <a:t>0,8</a:t>
            </a:r>
            <a:endParaRPr lang="ru-RU" sz="105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761572"/>
            <a:ext cx="2448272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2 пункта 1 статьи 394 НК РФ – </a:t>
            </a:r>
            <a:r>
              <a:rPr lang="ru-RU" sz="1050" b="1" dirty="0" smtClean="0"/>
              <a:t>0,00</a:t>
            </a:r>
            <a:endParaRPr lang="ru-RU" sz="105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375528" y="2277463"/>
            <a:ext cx="2448272" cy="1223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Доходы от сдачи в аренду имущества, находящегося в оперативном управлении поселений и созданных ими учреждений (за исключением имущества муниципальных автономных учреждений)– </a:t>
            </a:r>
            <a:r>
              <a:rPr lang="ru-RU" sz="1050" b="1" dirty="0" smtClean="0"/>
              <a:t>54,0</a:t>
            </a:r>
            <a:endParaRPr lang="ru-RU" sz="105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3462746"/>
            <a:ext cx="2448272" cy="41549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3462746"/>
            <a:ext cx="2448272" cy="415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доходы от оказания платных услуг(работ) – </a:t>
            </a:r>
            <a:r>
              <a:rPr lang="ru-RU" sz="1050" b="1" dirty="0" smtClean="0"/>
              <a:t>1,6</a:t>
            </a:r>
            <a:endParaRPr lang="ru-RU" sz="105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4914431" y="3851914"/>
            <a:ext cx="1757434" cy="10618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dirty="0" smtClean="0"/>
              <a:t>Прочие поступления от использования имущества, находящегося в собственности поселений– </a:t>
            </a:r>
            <a:r>
              <a:rPr lang="ru-RU" sz="1050" b="1" dirty="0" smtClean="0"/>
              <a:t>14,3</a:t>
            </a:r>
            <a:endParaRPr lang="ru-RU" sz="105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7508016" y="1608231"/>
            <a:ext cx="88320" cy="5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1880821" y="2126020"/>
            <a:ext cx="0" cy="7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</p:cNvCxnSpPr>
          <p:nvPr/>
        </p:nvCxnSpPr>
        <p:spPr>
          <a:xfrm flipV="1">
            <a:off x="1880821" y="2503761"/>
            <a:ext cx="0" cy="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H="1" flipV="1">
            <a:off x="1880821" y="3315170"/>
            <a:ext cx="6311" cy="48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>
            <a:off x="1887132" y="3778912"/>
            <a:ext cx="7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 flipV="1">
            <a:off x="1934587" y="4986745"/>
            <a:ext cx="0" cy="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94262" y="4840741"/>
            <a:ext cx="1" cy="14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94262" y="5729561"/>
            <a:ext cx="1" cy="1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>
            <a:off x="4608004" y="2126020"/>
            <a:ext cx="13712" cy="7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endCxn id="104" idx="0"/>
          </p:cNvCxnSpPr>
          <p:nvPr/>
        </p:nvCxnSpPr>
        <p:spPr>
          <a:xfrm>
            <a:off x="4594855" y="3349415"/>
            <a:ext cx="2765" cy="113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 flipV="1">
            <a:off x="4597620" y="3851914"/>
            <a:ext cx="1195528" cy="2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45364" y="5805264"/>
            <a:ext cx="3514868" cy="5770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prstClr val="black"/>
                </a:solidFill>
              </a:rPr>
              <a:t>Государственная пошлина -</a:t>
            </a:r>
            <a:r>
              <a:rPr lang="ru-RU" sz="1050" b="1" dirty="0" smtClean="0">
                <a:solidFill>
                  <a:prstClr val="black"/>
                </a:solidFill>
              </a:rPr>
              <a:t>0,8</a:t>
            </a:r>
          </a:p>
          <a:p>
            <a:pPr lvl="0" algn="ctr"/>
            <a:endParaRPr lang="ru-RU" sz="1050" b="1" dirty="0">
              <a:solidFill>
                <a:prstClr val="black"/>
              </a:solidFill>
            </a:endParaRPr>
          </a:p>
          <a:p>
            <a:pPr lvl="0" algn="ctr"/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56176" y="4913743"/>
            <a:ext cx="2584334" cy="9002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050" dirty="0" smtClean="0">
                <a:solidFill>
                  <a:prstClr val="black"/>
                </a:solidFill>
              </a:rPr>
              <a:t>Доходы от реализации имущества, находящегося в оперативном управлении учреждений, находящихся в ведении органов управления– 19,8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61624" y="3373141"/>
            <a:ext cx="2773438" cy="4154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white"/>
                </a:solidFill>
              </a:rPr>
              <a:t>Прочие доходы от </a:t>
            </a:r>
            <a:r>
              <a:rPr lang="ru-RU" sz="1050" dirty="0" smtClean="0">
                <a:solidFill>
                  <a:prstClr val="white"/>
                </a:solidFill>
              </a:rPr>
              <a:t>компенсации затрат бюджетов сельских поселений– </a:t>
            </a:r>
            <a:r>
              <a:rPr lang="ru-RU" sz="1050" b="1" dirty="0" smtClean="0">
                <a:solidFill>
                  <a:prstClr val="white"/>
                </a:solidFill>
              </a:rPr>
              <a:t>6,1</a:t>
            </a:r>
            <a:endParaRPr lang="ru-RU" sz="105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</a:t>
            </a:r>
            <a:r>
              <a:rPr lang="en-US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квартал 2015год)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2573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Доходы бюджета</a:t>
            </a:r>
          </a:p>
          <a:p>
            <a:pPr algn="ctr"/>
            <a:r>
              <a:rPr lang="ru-RU" sz="1200" b="1" dirty="0" smtClean="0"/>
              <a:t>-919,8</a:t>
            </a:r>
          </a:p>
          <a:p>
            <a:pPr algn="ctr"/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алоговые доходы</a:t>
            </a:r>
          </a:p>
          <a:p>
            <a:pPr algn="ctr"/>
            <a:r>
              <a:rPr lang="ru-RU" sz="1200" b="1" dirty="0" smtClean="0"/>
              <a:t>147,0</a:t>
            </a:r>
            <a:endParaRPr lang="ru-RU" sz="1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7409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10491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</a:t>
            </a:r>
          </a:p>
          <a:p>
            <a:pPr algn="ctr"/>
            <a:r>
              <a:rPr lang="ru-RU" sz="1200" b="1" dirty="0" smtClean="0"/>
              <a:t>44,9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Безвозмездные поступления</a:t>
            </a:r>
          </a:p>
          <a:p>
            <a:pPr algn="ctr"/>
            <a:r>
              <a:rPr lang="ru-RU" sz="1200" b="1" dirty="0" smtClean="0"/>
              <a:t>-1111,7</a:t>
            </a:r>
            <a:endParaRPr lang="ru-RU" sz="12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86863" y="1570643"/>
            <a:ext cx="21141" cy="8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2114" y="2220692"/>
            <a:ext cx="1612249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НДФЛ – </a:t>
            </a:r>
            <a:r>
              <a:rPr lang="ru-RU" sz="1050" b="1" dirty="0" smtClean="0"/>
              <a:t>137,9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доходы физических лиц с доходов полученных физическими лицами в соответствии со статьей 228 Налогового кодекса РФ – </a:t>
            </a:r>
            <a:r>
              <a:rPr lang="ru-RU" sz="1050" b="1" dirty="0" smtClean="0"/>
              <a:t>0,1</a:t>
            </a:r>
            <a:endParaRPr lang="ru-RU" sz="105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Единый сельскохозяйственный налог – </a:t>
            </a:r>
            <a:r>
              <a:rPr lang="ru-RU" sz="1050" b="1" dirty="0" smtClean="0"/>
              <a:t>3,9</a:t>
            </a:r>
            <a:endParaRPr lang="ru-RU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832078"/>
            <a:ext cx="2367623" cy="10618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– </a:t>
            </a:r>
            <a:r>
              <a:rPr lang="ru-RU" sz="1050" b="1" dirty="0" smtClean="0"/>
              <a:t>4,5</a:t>
            </a:r>
            <a:endParaRPr lang="ru-RU" sz="105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63888" y="2351498"/>
            <a:ext cx="2268252" cy="10618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Доходы полученные в виде арендной платы за земельные участки государственной собственности  которые расположены в границах межселенной территории – </a:t>
            </a:r>
            <a:r>
              <a:rPr lang="ru-RU" sz="1050" b="1" dirty="0" smtClean="0"/>
              <a:t>0,00</a:t>
            </a:r>
            <a:endParaRPr lang="ru-RU" sz="105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435729" y="4352567"/>
            <a:ext cx="2448272" cy="2539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90724" y="3501008"/>
            <a:ext cx="2402424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поступления от использования имущества, находящегося в собственности поселения </a:t>
            </a:r>
            <a:r>
              <a:rPr lang="ru-RU" sz="1050" b="1" dirty="0" smtClean="0"/>
              <a:t>– 7,1</a:t>
            </a:r>
            <a:endParaRPr lang="ru-RU" sz="105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491880" y="4362992"/>
            <a:ext cx="2376264" cy="2539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50" dirty="0" smtClean="0"/>
              <a:t>Невыясненные поступления– </a:t>
            </a:r>
            <a:r>
              <a:rPr lang="ru-RU" sz="1050" b="1" dirty="0" smtClean="0"/>
              <a:t>15,0</a:t>
            </a:r>
            <a:endParaRPr lang="ru-RU" sz="105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7508016" y="1608231"/>
            <a:ext cx="88320" cy="5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1880821" y="2126020"/>
            <a:ext cx="0" cy="7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</p:cNvCxnSpPr>
          <p:nvPr/>
        </p:nvCxnSpPr>
        <p:spPr>
          <a:xfrm flipV="1">
            <a:off x="1880821" y="2503761"/>
            <a:ext cx="0" cy="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H="1" flipV="1">
            <a:off x="1880821" y="3315170"/>
            <a:ext cx="6311" cy="48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87132" y="3778912"/>
            <a:ext cx="7131" cy="5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1934587" y="4986745"/>
            <a:ext cx="0" cy="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</p:cNvCxnSpPr>
          <p:nvPr/>
        </p:nvCxnSpPr>
        <p:spPr>
          <a:xfrm flipH="1">
            <a:off x="1894262" y="4893907"/>
            <a:ext cx="1" cy="9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1894262" y="5729561"/>
            <a:ext cx="1" cy="1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4608004" y="2126020"/>
            <a:ext cx="13712" cy="7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endCxn id="102" idx="0"/>
          </p:cNvCxnSpPr>
          <p:nvPr/>
        </p:nvCxnSpPr>
        <p:spPr>
          <a:xfrm flipV="1">
            <a:off x="4621716" y="2351498"/>
            <a:ext cx="76298" cy="755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4614860" y="3246901"/>
            <a:ext cx="6856" cy="32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endCxn id="108" idx="0"/>
          </p:cNvCxnSpPr>
          <p:nvPr/>
        </p:nvCxnSpPr>
        <p:spPr>
          <a:xfrm flipV="1">
            <a:off x="4614860" y="4362992"/>
            <a:ext cx="65152" cy="68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27584" y="4996626"/>
            <a:ext cx="2277373" cy="10618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Государственная пошлина за совершение нотариальных действий должностными лицами органов местного самоуправления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</a:rPr>
              <a:t> </a:t>
            </a:r>
            <a:r>
              <a:rPr lang="ru-RU" sz="1050" b="1" dirty="0" smtClean="0">
                <a:solidFill>
                  <a:prstClr val="black"/>
                </a:solidFill>
              </a:rPr>
              <a:t>0,6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4881198"/>
            <a:ext cx="2736304" cy="57708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prstClr val="black"/>
                </a:solidFill>
              </a:rPr>
              <a:t>Доходы от реализации иного имущества, находящегося в собственности поселений</a:t>
            </a:r>
            <a:r>
              <a:rPr lang="ru-RU" sz="1050" b="1" dirty="0" smtClean="0">
                <a:solidFill>
                  <a:prstClr val="black"/>
                </a:solidFill>
              </a:rPr>
              <a:t>– 20,3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5729561"/>
            <a:ext cx="2888273" cy="4154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Прочие </a:t>
            </a:r>
            <a:r>
              <a:rPr lang="ru-RU" sz="1050" dirty="0" smtClean="0">
                <a:solidFill>
                  <a:prstClr val="black"/>
                </a:solidFill>
              </a:rPr>
              <a:t>доходы от оказания платных услуг (работ) </a:t>
            </a:r>
            <a:r>
              <a:rPr lang="ru-RU" sz="1050" b="1" dirty="0">
                <a:solidFill>
                  <a:prstClr val="black"/>
                </a:solidFill>
              </a:rPr>
              <a:t>– </a:t>
            </a:r>
            <a:r>
              <a:rPr lang="ru-RU" sz="1050" b="1" dirty="0" smtClean="0">
                <a:solidFill>
                  <a:prstClr val="black"/>
                </a:solidFill>
              </a:rPr>
              <a:t>2,5</a:t>
            </a:r>
            <a:endParaRPr lang="ru-RU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996" y="404664"/>
            <a:ext cx="757290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8865706"/>
              </p:ext>
            </p:extLst>
          </p:nvPr>
        </p:nvGraphicFramePr>
        <p:xfrm>
          <a:off x="50800" y="604719"/>
          <a:ext cx="9144000" cy="625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1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72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79" y="1052736"/>
            <a:ext cx="2416519" cy="1954655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вгений\Desktop\уличное-освещение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03" y="3284984"/>
            <a:ext cx="18649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03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3" y="5229200"/>
            <a:ext cx="1531313" cy="141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8637" y="404664"/>
            <a:ext cx="3039615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ЖКХ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9154" y="642641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1029,7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4056" y="598774"/>
            <a:ext cx="182293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812,2 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0187" y="1706896"/>
            <a:ext cx="21291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831,8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25953" y="1706897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713,9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7765" y="3645024"/>
            <a:ext cx="1946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Уличное освещение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194,1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7668" y="3645024"/>
            <a:ext cx="1946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Уличное освещение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98,3 тыс.руб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8586" y="5612794"/>
            <a:ext cx="1657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3,8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1939" y="5628122"/>
            <a:ext cx="16578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0,00 тыс.руб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8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4383" y="404664"/>
            <a:ext cx="630813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физической культуры и спорта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640" y="980728"/>
            <a:ext cx="172515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93,2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1257" y="998693"/>
            <a:ext cx="172515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87,5 тыс. руб.</a:t>
            </a:r>
          </a:p>
        </p:txBody>
      </p:sp>
      <p:pic>
        <p:nvPicPr>
          <p:cNvPr id="2051" name="Picture 3" descr="C:\Users\Евгений\Desktop\96782110306jp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6" y="1488517"/>
            <a:ext cx="2296290" cy="172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Desktop\awar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2" y="3356992"/>
            <a:ext cx="1882118" cy="1882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вгений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18" y="5239110"/>
            <a:ext cx="2103735" cy="161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21701" y="1974021"/>
            <a:ext cx="29642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оплату труда МОП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83,3 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0043" y="3857291"/>
            <a:ext cx="2600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7175" y="2780928"/>
            <a:ext cx="2271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</a:t>
            </a:r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призов</a:t>
            </a:r>
            <a:endParaRPr lang="ru-RU" sz="14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0,2 </a:t>
            </a:r>
            <a:r>
              <a:rPr lang="ru-RU" sz="14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7174" y="3789040"/>
            <a:ext cx="20492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</a:t>
            </a:r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материальных запасов</a:t>
            </a:r>
            <a:endParaRPr lang="ru-RU" sz="14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4,0 </a:t>
            </a:r>
            <a:r>
              <a:rPr lang="ru-RU" sz="14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4482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труда МОП</a:t>
            </a:r>
          </a:p>
          <a:p>
            <a:pPr lvl="0" algn="ctr"/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90,7 </a:t>
            </a:r>
            <a:r>
              <a:rPr lang="ru-RU" sz="14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780928"/>
            <a:ext cx="2769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приобретение призов</a:t>
            </a:r>
          </a:p>
          <a:p>
            <a:pPr lvl="0" algn="ctr"/>
            <a:r>
              <a:rPr lang="ru-RU" sz="14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2,5 </a:t>
            </a:r>
            <a:r>
              <a:rPr lang="ru-RU" sz="14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14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14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0406" y="404664"/>
            <a:ext cx="5856091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культуры, кинематографии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629" y="980728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квартал2016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1116,8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8245" y="998693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1361,7 тыс. руб.</a:t>
            </a:r>
          </a:p>
        </p:txBody>
      </p:sp>
      <p:pic>
        <p:nvPicPr>
          <p:cNvPr id="3074" name="Picture 2" descr="C:\Users\Евгений\Desktop\культура орке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54" y="1631223"/>
            <a:ext cx="2487991" cy="166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81" y="3373380"/>
            <a:ext cx="229054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ний\Desktop\Театр-искусства-в-Лондоне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5" y="5061381"/>
            <a:ext cx="2260120" cy="1796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89779" y="1999282"/>
            <a:ext cx="155202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863,8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6676" y="3882552"/>
            <a:ext cx="167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62,6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910" y="5638167"/>
            <a:ext cx="270618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190,4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8720" y="1971651"/>
            <a:ext cx="17267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Культура, спорт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1093,4 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82985" y="3854921"/>
            <a:ext cx="167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61,4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5219" y="5610536"/>
            <a:ext cx="270618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206,9 </a:t>
            </a:r>
            <a:r>
              <a:rPr lang="ru-RU" sz="1400" b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6244" y="404664"/>
            <a:ext cx="560441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экономики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7747" y="980728"/>
            <a:ext cx="182293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563,3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5226" y="969328"/>
            <a:ext cx="175721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581,9тыс. руб.</a:t>
            </a:r>
          </a:p>
        </p:txBody>
      </p:sp>
      <p:pic>
        <p:nvPicPr>
          <p:cNvPr id="4098" name="Picture 2" descr="C:\Users\Евгений\Desktop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94" y="1412776"/>
            <a:ext cx="2103314" cy="1917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25" y="3201822"/>
            <a:ext cx="1276651" cy="16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вгений\Desktop\1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3" y="4888407"/>
            <a:ext cx="227071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6425" y="1999282"/>
            <a:ext cx="2138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214,5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534" y="3068960"/>
            <a:ext cx="33776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2014-2020 годы»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56,8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4206" y="4146178"/>
            <a:ext cx="270454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Содержание и управление 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Дорожным хозяйством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369,2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4468" y="2013820"/>
            <a:ext cx="2138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212,7 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1908" y="2708920"/>
            <a:ext cx="32210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2014-2020 годы»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0,00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598261"/>
            <a:ext cx="2715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Содержание и управление </a:t>
            </a:r>
          </a:p>
          <a:p>
            <a:pPr lvl="0" algn="ctr"/>
            <a:r>
              <a:rPr lang="ru-RU" sz="14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Дорожным хозяйством</a:t>
            </a:r>
          </a:p>
          <a:p>
            <a:pPr lvl="0" algn="ctr"/>
            <a:r>
              <a:rPr lang="ru-RU" sz="14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292,0 </a:t>
            </a:r>
            <a:r>
              <a:rPr lang="ru-RU" sz="1400" b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тыс.руб</a:t>
            </a:r>
            <a:r>
              <a:rPr lang="ru-RU" sz="14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898" y="404664"/>
            <a:ext cx="5335115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обороны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640" y="980728"/>
            <a:ext cx="172515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2016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19,6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1257" y="969328"/>
            <a:ext cx="172515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2015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19,6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2601" y="3058523"/>
            <a:ext cx="2020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19,6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3779" y="3058523"/>
            <a:ext cx="2020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19,6 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123" name="Picture 3" descr="C:\Users\Евгений\Desktop\0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27" y="2093982"/>
            <a:ext cx="2513856" cy="25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2645</TotalTime>
  <Words>1210</Words>
  <Application>Microsoft Office PowerPoint</Application>
  <PresentationFormat>Экран (4:3)</PresentationFormat>
  <Paragraphs>275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Радеон</dc:creator>
  <cp:lastModifiedBy>Buh2</cp:lastModifiedBy>
  <cp:revision>126</cp:revision>
  <dcterms:created xsi:type="dcterms:W3CDTF">2013-08-08T06:26:24Z</dcterms:created>
  <dcterms:modified xsi:type="dcterms:W3CDTF">2016-04-12T04:43:15Z</dcterms:modified>
</cp:coreProperties>
</file>