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4660"/>
  </p:normalViewPr>
  <p:slideViewPr>
    <p:cSldViewPr>
      <p:cViewPr varScale="1">
        <p:scale>
          <a:sx n="77" d="100"/>
          <a:sy n="77" d="100"/>
        </p:scale>
        <p:origin x="-96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7083322397200351"/>
                  <c:y val="-7.920657971391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8055,3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916666666666667"/>
                  <c:y val="-0.113732295094367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6829</c:v>
                </c:pt>
                <c:pt idx="1">
                  <c:v>6829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36111111111111"/>
                  <c:y val="-2.2340272250679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99"/>
                  <c:y val="-3.4525875296504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53.4</c:v>
                </c:pt>
                <c:pt idx="1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349.7</c:v>
                </c:pt>
                <c:pt idx="1">
                  <c:v>349.7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6.4989882911067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1361,6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1105.0999999999999</c:v>
                </c:pt>
                <c:pt idx="1">
                  <c:v>1105.0999999999999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20277777777777778"/>
                  <c:y val="-6.29589490700961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5.0773346024271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3136,0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1645.3</c:v>
                </c:pt>
                <c:pt idx="1">
                  <c:v>1645.3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21111111111111111"/>
                  <c:y val="-4.671147834232940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4630,6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5.8897081388154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3938,1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2753.4</c:v>
                </c:pt>
                <c:pt idx="1">
                  <c:v>2753.4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722221128608924"/>
                  <c:y val="-4.6711478342329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61111111111121"/>
                  <c:y val="-7.9206419797862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7083333333333339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18014,2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23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6035,8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 9 месяцев 37034,7 тыс. рублей</c:v>
                </c:pt>
                <c:pt idx="1">
                  <c:v>2014 год 9 месяцев 20934,9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5099.2</c:v>
                </c:pt>
                <c:pt idx="1">
                  <c:v>5099.2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30876032"/>
        <c:axId val="30877568"/>
        <c:axId val="0"/>
      </c:bar3DChart>
      <c:catAx>
        <c:axId val="3087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30877568"/>
        <c:crosses val="autoZero"/>
        <c:auto val="1"/>
        <c:lblAlgn val="ctr"/>
        <c:lblOffset val="100"/>
        <c:noMultiLvlLbl val="0"/>
      </c:catAx>
      <c:valAx>
        <c:axId val="30877568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3087603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0.22134</cdr:y>
    </cdr:from>
    <cdr:to>
      <cdr:x>0.4055</cdr:x>
      <cdr:y>0.24437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419872" y="1384121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0.3365</cdr:y>
    </cdr:from>
    <cdr:to>
      <cdr:x>0.42125</cdr:x>
      <cdr:y>0.34801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419856" y="2104229"/>
          <a:ext cx="432054" cy="7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0.4171</cdr:y>
    </cdr:from>
    <cdr:to>
      <cdr:x>0.41338</cdr:x>
      <cdr:y>0.4171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3419856" y="2608244"/>
          <a:ext cx="36009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0.48619</cdr:y>
    </cdr:from>
    <cdr:to>
      <cdr:x>0.4055</cdr:x>
      <cdr:y>0.50922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19872" y="3040305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0.53225</cdr:y>
    </cdr:from>
    <cdr:to>
      <cdr:x>0.41338</cdr:x>
      <cdr:y>0.5668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3328337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0.5668</cdr:y>
    </cdr:from>
    <cdr:to>
      <cdr:x>0.41338</cdr:x>
      <cdr:y>0.58983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47864" y="3544361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0.61286</cdr:y>
    </cdr:from>
    <cdr:to>
      <cdr:x>0</cdr:x>
      <cdr:y>0.61286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0" y="3832393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0.67044</cdr:y>
    </cdr:from>
    <cdr:to>
      <cdr:x>0.4055</cdr:x>
      <cdr:y>0.67044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4192433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0.15225</cdr:y>
    </cdr:from>
    <cdr:to>
      <cdr:x>0.75987</cdr:x>
      <cdr:y>0.15225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6516216" y="952073"/>
          <a:ext cx="4320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0.24437</cdr:y>
    </cdr:from>
    <cdr:to>
      <cdr:x>0.7835</cdr:x>
      <cdr:y>0.29043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6516216" y="1528137"/>
          <a:ext cx="64807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0.32498</cdr:y>
    </cdr:from>
    <cdr:to>
      <cdr:x>0.75987</cdr:x>
      <cdr:y>0.3365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6516216" y="2032193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0.42862</cdr:y>
    </cdr:from>
    <cdr:to>
      <cdr:x>0.75987</cdr:x>
      <cdr:y>0.45165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 flipH="1">
          <a:off x="6516216" y="2680265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0.47468</cdr:y>
    </cdr:from>
    <cdr:to>
      <cdr:x>0.76775</cdr:x>
      <cdr:y>0.50922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6516216" y="2968297"/>
          <a:ext cx="50405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0.50922</cdr:y>
    </cdr:from>
    <cdr:to>
      <cdr:x>0.77562</cdr:x>
      <cdr:y>0.53225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H="1">
          <a:off x="6516216" y="318432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0.54377</cdr:y>
    </cdr:from>
    <cdr:to>
      <cdr:x>0.77562</cdr:x>
      <cdr:y>0.55528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>
          <a:off x="6444208" y="3400345"/>
          <a:ext cx="64807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0.61286</cdr:y>
    </cdr:from>
    <cdr:to>
      <cdr:x>0.752</cdr:x>
      <cdr:y>0.61286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16216" y="3832393"/>
          <a:ext cx="36004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B7163-725E-4553-950C-881E4A36A18F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44D3-B89F-4656-B6BF-63FC17449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 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125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64956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2014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25895,3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37034,7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-11139,4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32812,8 </a:t>
            </a:r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20934,9</a:t>
            </a:r>
          </a:p>
          <a:p>
            <a:pPr lvl="0"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11877,9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0" y="1052735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488,8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1052736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285,1 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264,8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154,3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560" y="3147962"/>
            <a:ext cx="302830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2012-2014 годы»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17,8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Софинансирование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по программе ХМАО-Югре  «Профилактика правонарушений в ХМАО-Югре на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2014-2020 годы-4,3 </a:t>
            </a:r>
            <a:r>
              <a:rPr lang="ru-RU" sz="900" b="1" i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тыс.руб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4880" y="3016623"/>
            <a:ext cx="333913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37,3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Софинансирование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рамках программы ХМАО-Югре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«Профилактика правонарушений в ХМАО-Югре на 2014-2016 годы» 0,0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80112" y="4439931"/>
            <a:ext cx="3143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Софинансирование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   в целях обеспечения государственной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программы»Управление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государственным имуществом ХМАО-Югры на 2014-2020 годы»-13,0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84880" y="5720480"/>
            <a:ext cx="3651616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защиту населения и территории от последствий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чрезвычайых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ситуаций природного и техногенного характера гражданской обороны 80,5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797151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осущ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федеральных полном-й по ЗАГС 3,0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Муниципальнаяпрограмма«Профилактика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правонарушений в ХМАО-Югре 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2014-2020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годы» -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4,4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Проведение мероприятий по предупреждению паводка и после павводка-73,0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949280"/>
            <a:ext cx="252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ВЦП«Управление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2015-2017 годы»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121,5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7" y="800534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8055,3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6117,1 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7086" y="1404989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1143,4</a:t>
            </a:r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1835" y="1416087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814,3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4744" y="2050703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,0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3684" y="2050703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3,0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37938" y="3024184"/>
            <a:ext cx="204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3095,9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9332" y="3052975"/>
            <a:ext cx="204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2331,9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13323" y="3732070"/>
            <a:ext cx="1500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166,2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0244" y="3732070"/>
            <a:ext cx="150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266,1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4509120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6036" y="4617139"/>
            <a:ext cx="1853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3509,9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51835" y="4532994"/>
            <a:ext cx="18454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2604,2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39024" y="5433045"/>
            <a:ext cx="234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130,9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30573" y="5433045"/>
            <a:ext cx="33619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дополнительных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гарантий и компенсаций 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97,6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08" y="800534"/>
            <a:ext cx="207941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18014,2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6035,8 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7" y="35010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498771"/>
            <a:ext cx="3888432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«Развитие ЖКХ и повышение энергетической эффективности в НВ районе на 2014-2020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1836,9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400198"/>
            <a:ext cx="338437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«Профилактика правонарушений»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государственнойпрограммы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«Обеспечение прав и законных интересов населения ХМАО-Югры в отдельных сферах жизнедеятельности на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373,4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«Профилактика правонарушений»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всфере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общественного порядка в НВ районе на 2014-2016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7079,2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077072"/>
            <a:ext cx="2803393" cy="26007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Внутриквартальный проезд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ипоселковые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автомобильные дороги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99,0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 «Обеспечение доступным и комфортным жильем жителей НВ района»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199,0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«Капитальный ремонт объектов жилищного хозяйства в рамках МП «Обеспечение доступным и комфортным жильем жителей НВ района в 2014-2020 годах»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8426,7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5664" y="1498771"/>
            <a:ext cx="35525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Внутриквартальные проезды и поселковые автомобильные дороги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62,5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42340" y="2158116"/>
            <a:ext cx="31293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Жилой дом по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ул.Кедровая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 д.14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3796,8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25088" y="2850615"/>
            <a:ext cx="3195384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ДЦП 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«Энергосбережение и повышение энергетической эффективности на территории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2010-2014 гг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.-40,0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3666" y="4077072"/>
            <a:ext cx="25267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00" b="1" i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реализацию мероприятий муниципальной программы «Развитие транспортной системы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с.п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Вата на 2014-2020гг»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1336,5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42340" y="5122743"/>
            <a:ext cx="28536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Сельский дом культуры на 150 мест-800,0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61981" y="5815784"/>
            <a:ext cx="309892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капитального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ремонта объектов ЖКХ к работе в ОЗП н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9 месяцев 2014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994579"/>
            <a:ext cx="1107003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3" y="994579"/>
            <a:ext cx="110700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бюджета</a:t>
            </a:r>
          </a:p>
          <a:p>
            <a:pPr algn="ctr"/>
            <a:r>
              <a:rPr lang="ru-RU" sz="800" b="1" dirty="0" smtClean="0"/>
              <a:t>32812,8</a:t>
            </a:r>
          </a:p>
          <a:p>
            <a:pPr algn="ctr"/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5" y="1659085"/>
            <a:ext cx="1584177" cy="30269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8057" y="1662396"/>
            <a:ext cx="156972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</a:t>
            </a:r>
            <a:r>
              <a:rPr lang="ru-RU" sz="800" dirty="0" smtClean="0"/>
              <a:t>алоговые доходы</a:t>
            </a:r>
          </a:p>
          <a:p>
            <a:pPr algn="ctr"/>
            <a:r>
              <a:rPr lang="ru-RU" sz="800" b="1" dirty="0" smtClean="0"/>
              <a:t>448,7</a:t>
            </a:r>
            <a:endParaRPr lang="ru-RU" sz="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362" y="1608232"/>
            <a:ext cx="1861774" cy="3038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3" y="1662397"/>
            <a:ext cx="2258509" cy="33855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2114" y="2199231"/>
            <a:ext cx="1645669" cy="21544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46392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207450"/>
            <a:ext cx="2394506" cy="2154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509122"/>
            <a:ext cx="2367623" cy="4354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38018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34362" y="1573576"/>
            <a:ext cx="189863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Неналоговые доходы</a:t>
            </a:r>
          </a:p>
          <a:p>
            <a:pPr algn="ctr"/>
            <a:r>
              <a:rPr lang="ru-RU" sz="800" b="1" dirty="0" smtClean="0"/>
              <a:t>181,0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8384" y="1661432"/>
            <a:ext cx="228834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</a:p>
          <a:p>
            <a:pPr algn="ctr"/>
            <a:r>
              <a:rPr lang="ru-RU" sz="800" b="1" dirty="0" smtClean="0"/>
              <a:t>32183,1</a:t>
            </a:r>
            <a:endParaRPr lang="ru-RU" sz="8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621446" y="1570643"/>
            <a:ext cx="243803" cy="37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35694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5404" y="2199233"/>
            <a:ext cx="1645669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НДФЛ – </a:t>
            </a:r>
            <a:r>
              <a:rPr lang="ru-RU" sz="800" b="1" i="1" dirty="0" smtClean="0"/>
              <a:t>367,5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69850"/>
            <a:ext cx="24013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Налог на доходы физических лиц с доходов полученных физическими лицами, не являющимися налоговыми резидентами  РФ </a:t>
            </a:r>
            <a:r>
              <a:rPr lang="ru-RU" sz="800" dirty="0" smtClean="0"/>
              <a:t>0,0</a:t>
            </a:r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16593" y="3220000"/>
            <a:ext cx="2482368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Единый сельскохозяйственный налог </a:t>
            </a:r>
            <a:r>
              <a:rPr lang="ru-RU" sz="800" dirty="0" smtClean="0"/>
              <a:t>– </a:t>
            </a:r>
            <a:r>
              <a:rPr lang="ru-RU" sz="800" b="1" dirty="0" smtClean="0"/>
              <a:t>50,7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34059" y="3627486"/>
            <a:ext cx="234728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800" b="1" dirty="0" smtClean="0"/>
              <a:t>24,9</a:t>
            </a:r>
            <a:endParaRPr lang="ru-RU" sz="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157192"/>
            <a:ext cx="2367622" cy="41085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563888" y="2131780"/>
            <a:ext cx="2341764" cy="5428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7343" y="4509121"/>
            <a:ext cx="23640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Земельный налог, взимаемый по ставкам, установленным в соответствии с подпунктом 1 пункта 1 статьи 394 НК РФ </a:t>
            </a:r>
            <a:r>
              <a:rPr lang="ru-RU" sz="800" dirty="0" smtClean="0"/>
              <a:t>– </a:t>
            </a:r>
            <a:r>
              <a:rPr lang="ru-RU" sz="800" b="1" dirty="0" smtClean="0"/>
              <a:t>3,7</a:t>
            </a:r>
            <a:endParaRPr lang="ru-RU" sz="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085184"/>
            <a:ext cx="236754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Земельный налог, взимаемый по ставкам, установленным в соответствии с подпунктом 2 пункта 1 статьи 394 НК РФ </a:t>
            </a:r>
            <a:r>
              <a:rPr lang="ru-RU" sz="800" dirty="0" smtClean="0"/>
              <a:t>– </a:t>
            </a:r>
            <a:r>
              <a:rPr lang="ru-RU" sz="800" b="1" dirty="0" smtClean="0"/>
              <a:t>0,6</a:t>
            </a:r>
            <a:endParaRPr lang="ru-RU" sz="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72601" y="2110801"/>
            <a:ext cx="23417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полученные в виде арендной платы за земельные участки государственной </a:t>
            </a:r>
            <a:r>
              <a:rPr lang="ru-RU" sz="800" b="1" dirty="0" smtClean="0"/>
              <a:t>собственности</a:t>
            </a:r>
            <a:r>
              <a:rPr lang="ru-RU" sz="800" dirty="0" smtClean="0"/>
              <a:t>  которые расположены в границах межселенной территории – </a:t>
            </a:r>
            <a:r>
              <a:rPr lang="ru-RU" sz="800" b="1" dirty="0" smtClean="0"/>
              <a:t>94,9</a:t>
            </a:r>
            <a:endParaRPr lang="ru-RU" sz="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2862238"/>
            <a:ext cx="2494660" cy="33855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51721" y="3422894"/>
            <a:ext cx="2448272" cy="26290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2862237"/>
            <a:ext cx="250957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Прочие доходы от оказания платных услуг(работ) – 3,3</a:t>
            </a:r>
            <a:endParaRPr lang="ru-RU" sz="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578764" y="3425192"/>
            <a:ext cx="2410764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Прочие неналоговые доходы </a:t>
            </a:r>
            <a:r>
              <a:rPr lang="ru-RU" sz="800" dirty="0" smtClean="0"/>
              <a:t>– </a:t>
            </a:r>
            <a:r>
              <a:rPr lang="ru-RU" sz="800" b="1" dirty="0" smtClean="0"/>
              <a:t>0,00</a:t>
            </a:r>
            <a:endParaRPr lang="ru-RU" sz="80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42920" y="1662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42920" y="1662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209462" cy="5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 flipH="1">
            <a:off x="1804949" y="1961780"/>
            <a:ext cx="30745" cy="237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H="1" flipV="1">
            <a:off x="1804949" y="2414676"/>
            <a:ext cx="75872" cy="15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V="1">
            <a:off x="1857777" y="3038171"/>
            <a:ext cx="23044" cy="18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57777" y="3435444"/>
            <a:ext cx="49927" cy="19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>
            <a:off x="1899346" y="4509121"/>
            <a:ext cx="35241" cy="473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890988" y="4130157"/>
            <a:ext cx="3274" cy="62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908925" y="5258818"/>
            <a:ext cx="1" cy="618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 flipH="1">
            <a:off x="4621717" y="1912130"/>
            <a:ext cx="243532" cy="2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 flipH="1">
            <a:off x="4620814" y="2674599"/>
            <a:ext cx="113956" cy="187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3360763" y="3808525"/>
            <a:ext cx="2734228" cy="5330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</a:t>
            </a:r>
            <a:r>
              <a:rPr lang="ru-RU" sz="800" b="1" i="1" dirty="0">
                <a:solidFill>
                  <a:prstClr val="black"/>
                </a:solidFill>
              </a:rPr>
              <a:t>самоуправления</a:t>
            </a:r>
            <a:r>
              <a:rPr lang="ru-RU" sz="8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</a:rPr>
              <a:t>33,5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620814" y="3200792"/>
            <a:ext cx="163332" cy="2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52893" y="5733256"/>
            <a:ext cx="2394506" cy="51498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</a:rPr>
              <a:t>Налог на доходы физических лиц с доходов </a:t>
            </a:r>
            <a:r>
              <a:rPr lang="ru-RU" sz="800" b="1" dirty="0" smtClean="0">
                <a:solidFill>
                  <a:prstClr val="black"/>
                </a:solidFill>
              </a:rPr>
              <a:t>полученных от осуществления деятельности физическими лицами со </a:t>
            </a:r>
            <a:r>
              <a:rPr lang="ru-RU" sz="800" b="1" dirty="0">
                <a:solidFill>
                  <a:prstClr val="black"/>
                </a:solidFill>
              </a:rPr>
              <a:t>статьи </a:t>
            </a:r>
            <a:r>
              <a:rPr lang="ru-RU" sz="800" b="1" dirty="0" smtClean="0">
                <a:solidFill>
                  <a:prstClr val="black"/>
                </a:solidFill>
              </a:rPr>
              <a:t>228 </a:t>
            </a:r>
            <a:r>
              <a:rPr lang="ru-RU" sz="800" b="1" dirty="0">
                <a:solidFill>
                  <a:prstClr val="black"/>
                </a:solidFill>
              </a:rPr>
              <a:t>НК РФ – </a:t>
            </a:r>
            <a:r>
              <a:rPr lang="ru-RU" sz="800" b="1" dirty="0" smtClean="0">
                <a:solidFill>
                  <a:prstClr val="black"/>
                </a:solidFill>
              </a:rPr>
              <a:t>1,3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9952" y="4554269"/>
            <a:ext cx="2448272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Доходы от сдачи в аренду имущества, находящегося в оперативном управлении органов управления поселений и созданных ими учреждений-0,0</a:t>
            </a:r>
            <a:endParaRPr lang="ru-RU" sz="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77694" y="5362618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Прочие поступления от использования имущества, находящегося в </a:t>
            </a:r>
            <a:r>
              <a:rPr lang="ru-RU" sz="700" b="1" dirty="0" smtClean="0">
                <a:solidFill>
                  <a:schemeClr val="tx1"/>
                </a:solidFill>
              </a:rPr>
              <a:t>собственности</a:t>
            </a:r>
            <a:r>
              <a:rPr lang="ru-RU" sz="800" b="1" dirty="0" smtClean="0">
                <a:solidFill>
                  <a:schemeClr val="tx1"/>
                </a:solidFill>
              </a:rPr>
              <a:t>  поселений-3,7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163878" y="5857206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Невыясненные поступления-4,0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4022169"/>
            <a:ext cx="144016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prstClr val="black"/>
                </a:solidFill>
              </a:rPr>
              <a:t>Доходы от реализации имущества находящегося в оперативном управлении учреждений-41,6</a:t>
            </a:r>
            <a:endParaRPr lang="ru-RU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3406180" y="2207174"/>
            <a:ext cx="2448272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6" y="1635314"/>
            <a:ext cx="1584177" cy="32646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</a:t>
            </a:r>
            <a:r>
              <a:rPr lang="ru-RU" sz="800" dirty="0" smtClean="0"/>
              <a:t>алоговые доходы</a:t>
            </a:r>
          </a:p>
          <a:p>
            <a:pPr algn="ctr"/>
            <a:r>
              <a:rPr lang="ru-RU" sz="800" b="1" dirty="0" smtClean="0"/>
              <a:t>605,1</a:t>
            </a:r>
            <a:endParaRPr lang="ru-RU" sz="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1478" y="1659086"/>
            <a:ext cx="1725739" cy="34958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7"/>
            <a:ext cx="2448272" cy="34627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2221840"/>
            <a:ext cx="1481079" cy="2154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Неналоговые доходы</a:t>
            </a:r>
          </a:p>
          <a:p>
            <a:pPr algn="ctr"/>
            <a:r>
              <a:rPr lang="ru-RU" sz="800" b="1" dirty="0" smtClean="0"/>
              <a:t>317,1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2123" y="1670115"/>
            <a:ext cx="2288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</a:p>
          <a:p>
            <a:pPr algn="ctr"/>
            <a:r>
              <a:rPr lang="ru-RU" sz="800" b="1" dirty="0" smtClean="0"/>
              <a:t>24973,1</a:t>
            </a:r>
            <a:endParaRPr lang="ru-RU" sz="8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 flipH="1">
            <a:off x="4544348" y="1570642"/>
            <a:ext cx="21544" cy="8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35695" y="16353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59632" y="2234653"/>
            <a:ext cx="1481079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НДФЛ 475,4</a:t>
            </a:r>
            <a:endParaRPr lang="ru-RU" sz="800" b="1" dirty="0" smtClean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50029" y="2314896"/>
            <a:ext cx="2519194" cy="67660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3421900" y="2272553"/>
            <a:ext cx="2555754" cy="41549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Прочие доходы от оказания платных услуг (работ</a:t>
            </a:r>
            <a:r>
              <a:rPr lang="ru-RU" sz="1050" dirty="0" smtClean="0">
                <a:solidFill>
                  <a:prstClr val="black"/>
                </a:solidFill>
              </a:rPr>
              <a:t>)-</a:t>
            </a:r>
            <a:r>
              <a:rPr lang="ru-RU" sz="1050" b="1" dirty="0" smtClean="0">
                <a:solidFill>
                  <a:prstClr val="black"/>
                </a:solidFill>
              </a:rPr>
              <a:t>7,4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69593" y="3487375"/>
            <a:ext cx="2448272" cy="46166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745430" y="4454013"/>
            <a:ext cx="2137513" cy="21544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18547" y="3487375"/>
            <a:ext cx="2476880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Доходы от реализации иного имущества, находящегося в собственности поселений – </a:t>
            </a:r>
            <a:r>
              <a:rPr lang="ru-RU" sz="1050" b="1" dirty="0" smtClean="0">
                <a:solidFill>
                  <a:prstClr val="black"/>
                </a:solidFill>
              </a:rPr>
              <a:t>60,7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24566" y="4182947"/>
            <a:ext cx="235960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 smtClean="0"/>
              <a:t>Прочие неналоговые доходы – </a:t>
            </a:r>
            <a:r>
              <a:rPr lang="ru-RU" sz="800" b="1" dirty="0" smtClean="0"/>
              <a:t>26,7</a:t>
            </a:r>
          </a:p>
          <a:p>
            <a:r>
              <a:rPr lang="ru-RU" sz="800" b="1" dirty="0" smtClean="0"/>
              <a:t>Прочие доходы от компенсации затрат бюджета поселения-180,5</a:t>
            </a:r>
            <a:endParaRPr lang="ru-RU" sz="80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835695" y="1792504"/>
            <a:ext cx="164477" cy="26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907704" y="2437284"/>
            <a:ext cx="92468" cy="13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V="1">
            <a:off x="1887132" y="3161282"/>
            <a:ext cx="20572" cy="202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578858"/>
            <a:ext cx="7131" cy="253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>
            <a:off x="1849138" y="4657804"/>
            <a:ext cx="85449" cy="32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49138" y="4365105"/>
            <a:ext cx="45125" cy="292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49138" y="5242579"/>
            <a:ext cx="45125" cy="634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544348" y="2008670"/>
            <a:ext cx="119333" cy="22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endCxn id="102" idx="0"/>
          </p:cNvCxnSpPr>
          <p:nvPr/>
        </p:nvCxnSpPr>
        <p:spPr>
          <a:xfrm flipH="1">
            <a:off x="4699777" y="1918847"/>
            <a:ext cx="37942" cy="35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 flipH="1">
            <a:off x="4593729" y="2991501"/>
            <a:ext cx="15897" cy="49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3729" y="3949040"/>
            <a:ext cx="310638" cy="233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3583148" y="4822506"/>
            <a:ext cx="2394506" cy="7374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>
                <a:solidFill>
                  <a:prstClr val="black"/>
                </a:solidFill>
              </a:rPr>
              <a:t>– </a:t>
            </a:r>
            <a:r>
              <a:rPr lang="ru-RU" sz="1050" b="1" dirty="0" smtClean="0">
                <a:solidFill>
                  <a:prstClr val="black"/>
                </a:solidFill>
              </a:rPr>
              <a:t>32,1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9 месяцев 2015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1054233"/>
            <a:ext cx="1682651" cy="51640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004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бюджета</a:t>
            </a:r>
          </a:p>
          <a:p>
            <a:pPr algn="ctr"/>
            <a:r>
              <a:rPr lang="ru-RU" sz="800" b="1" dirty="0" smtClean="0"/>
              <a:t>25895,3</a:t>
            </a:r>
          </a:p>
          <a:p>
            <a:pPr algn="ctr"/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448272" cy="5870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20571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1" y="4657804"/>
            <a:ext cx="2277373" cy="58477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9"/>
            <a:ext cx="2394506" cy="59489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800" b="1" dirty="0" smtClean="0"/>
              <a:t>0,5</a:t>
            </a:r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Единый сельскохозяйственный налог – </a:t>
            </a:r>
            <a:r>
              <a:rPr lang="ru-RU" sz="800" b="1" dirty="0" smtClean="0"/>
              <a:t>46,5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800" b="1" dirty="0" smtClean="0"/>
              <a:t>71,9</a:t>
            </a:r>
            <a:endParaRPr lang="ru-RU" sz="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402360"/>
            <a:ext cx="2290814" cy="60016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657804"/>
            <a:ext cx="22773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Земельный налог, взимаемый по ставкам, установленным в соответствии с </a:t>
            </a:r>
            <a:r>
              <a:rPr lang="ru-RU" sz="800" i="1" dirty="0" smtClean="0"/>
              <a:t>подпунктом</a:t>
            </a:r>
            <a:r>
              <a:rPr lang="ru-RU" sz="800" dirty="0" smtClean="0"/>
              <a:t> 1 пункта 1 статьи 394 НК РФ – </a:t>
            </a:r>
            <a:r>
              <a:rPr lang="ru-RU" sz="800" b="1" dirty="0" smtClean="0"/>
              <a:t>8,3</a:t>
            </a:r>
            <a:endParaRPr lang="ru-RU" sz="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39552" y="5402359"/>
            <a:ext cx="2778994" cy="14619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Земельный налог, взимаемый по ставкам, установленным в соответствии с подпунктом 2 пункта 1 статьи 394 НК </a:t>
            </a:r>
            <a:r>
              <a:rPr lang="ru-RU" sz="900" dirty="0" smtClean="0"/>
              <a:t>РФ</a:t>
            </a:r>
            <a:r>
              <a:rPr lang="ru-RU" sz="800" dirty="0" smtClean="0"/>
              <a:t> – </a:t>
            </a:r>
            <a:r>
              <a:rPr lang="ru-RU" sz="800" b="1" dirty="0" smtClean="0"/>
              <a:t>0,3</a:t>
            </a:r>
          </a:p>
          <a:p>
            <a:pPr algn="ctr"/>
            <a:endParaRPr lang="ru-RU" sz="800" b="1" dirty="0"/>
          </a:p>
          <a:p>
            <a:pPr algn="ctr"/>
            <a:endParaRPr lang="ru-RU" sz="800" b="1" dirty="0" smtClean="0"/>
          </a:p>
          <a:p>
            <a:pPr lvl="0" algn="ctr"/>
            <a:r>
              <a:rPr lang="ru-RU" sz="800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lvl="0" algn="ctr"/>
            <a:r>
              <a:rPr lang="ru-RU" sz="800" b="1" dirty="0" smtClean="0">
                <a:solidFill>
                  <a:prstClr val="black"/>
                </a:solidFill>
              </a:rPr>
              <a:t>2,2</a:t>
            </a:r>
            <a:endParaRPr lang="ru-RU" sz="800" b="1" dirty="0">
              <a:solidFill>
                <a:prstClr val="black"/>
              </a:solidFill>
            </a:endParaRPr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5877272"/>
            <a:ext cx="2176148" cy="900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Доходы от сдачи в аренду имущества, находящегося в оперативном управлении органов управления поселений </a:t>
            </a:r>
            <a:r>
              <a:rPr lang="ru-RU" sz="1050" b="1" dirty="0" smtClean="0">
                <a:solidFill>
                  <a:prstClr val="black"/>
                </a:solidFill>
              </a:rPr>
              <a:t>9,7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4522414"/>
              </p:ext>
            </p:extLst>
          </p:nvPr>
        </p:nvGraphicFramePr>
        <p:xfrm>
          <a:off x="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1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154" y="642641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3262,7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99933" y="598774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3136,0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0187" y="1706896"/>
            <a:ext cx="2129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2781,7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953" y="1706897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2895,1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7765" y="3645024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193,1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7668" y="3645024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194,0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0058" y="5112092"/>
            <a:ext cx="1657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206,9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0681" y="5151068"/>
            <a:ext cx="33296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46,9 </a:t>
            </a:r>
            <a:r>
              <a:rPr lang="ru-RU" sz="14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</a:p>
          <a:p>
            <a:pPr algn="ctr"/>
            <a:endParaRPr lang="ru-RU" sz="1400" b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6021287"/>
            <a:ext cx="2573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Реставрация памятников-81,0</a:t>
            </a:r>
            <a:endParaRPr lang="ru-RU" sz="1400" b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1" y="980728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15,5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998693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2,5 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3568" y="2350748"/>
            <a:ext cx="25956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9,4тыс.руб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149081"/>
            <a:ext cx="27397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материальных запасов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6,1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4592" y="1974021"/>
            <a:ext cx="2858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приобретение</a:t>
            </a:r>
          </a:p>
          <a:p>
            <a:pPr algn="ctr"/>
            <a:r>
              <a:rPr lang="ru-RU" sz="16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6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сновных средств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2795" y="3857291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2,5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2795" y="5612906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материальных запасов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0,0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980728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4630,6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98693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3938,1 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0347" y="1999281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3600,3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2481" y="3882552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449,4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728" y="5638167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580,9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6510" y="1971651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3362,3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8790" y="3854921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211,8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8087" y="5610536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364,0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8" y="980728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2489,9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69328"/>
            <a:ext cx="195117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1361,6 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6163" y="1999282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760,6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506505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340,1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70" y="5373216"/>
            <a:ext cx="291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821,5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206" y="2013820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469,5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1577" y="3521043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70,6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629" y="5157192"/>
            <a:ext cx="3068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1389,2 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</a:t>
            </a:r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 </a:t>
            </a:r>
            <a:r>
              <a:rPr lang="ru-RU" sz="1600" b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321" y="980728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77,7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38" y="969328"/>
            <a:ext cx="185179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58,7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3058523"/>
            <a:ext cx="259228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77,7 </a:t>
            </a:r>
            <a:r>
              <a:rPr lang="ru-RU" sz="10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16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ru-RU" sz="10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Осуществление первичного учета на территории, где отсутствуют военные комиссариаты (прочая закупка)-0,0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689465"/>
            <a:ext cx="24482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57,1 </a:t>
            </a:r>
            <a:r>
              <a:rPr lang="ru-RU" sz="10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ru-RU" sz="10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sz="10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Осуществление </a:t>
            </a:r>
            <a:r>
              <a:rPr lang="ru-RU" sz="10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первичного учета на территории, где отсутствуют военные комиссариаты (прочая закупка</a:t>
            </a:r>
            <a:r>
              <a:rPr lang="ru-RU" sz="10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)-1,6</a:t>
            </a:r>
            <a:endParaRPr lang="ru-RU" sz="10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3649</TotalTime>
  <Words>1384</Words>
  <Application>Microsoft Office PowerPoint</Application>
  <PresentationFormat>Экран (4:3)</PresentationFormat>
  <Paragraphs>318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166</cp:revision>
  <cp:lastPrinted>2014-08-21T09:05:00Z</cp:lastPrinted>
  <dcterms:created xsi:type="dcterms:W3CDTF">2013-08-08T06:26:24Z</dcterms:created>
  <dcterms:modified xsi:type="dcterms:W3CDTF">2015-10-08T10:52:27Z</dcterms:modified>
</cp:coreProperties>
</file>