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2626"/>
    <a:srgbClr val="9A0000"/>
    <a:srgbClr val="DDF9FF"/>
    <a:srgbClr val="41A4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8" y="5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048556430446198E-2"/>
          <c:y val="3.2656249999999998E-2"/>
          <c:w val="0.65432513123359581"/>
          <c:h val="0.8924584768359070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ln w="82550"/>
            <a:scene3d>
              <a:camera prst="orthographicFront"/>
              <a:lightRig rig="threePt" dir="t"/>
            </a:scene3d>
            <a:sp3d prstMaterial="softEdge">
              <a:bevelT prst="relaxedInset"/>
            </a:sp3d>
          </c:spPr>
          <c:invertIfNegative val="0"/>
          <c:dLbls>
            <c:dLbl>
              <c:idx val="0"/>
              <c:layout>
                <c:manualLayout>
                  <c:x val="0.17083322397200351"/>
                  <c:y val="-7.920657971391338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5254,4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7916666666666667"/>
                  <c:y val="-0.1137322950943673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 </a:t>
                    </a:r>
                    <a:r>
                      <a:rPr lang="en-US" dirty="0" smtClean="0"/>
                      <a:t>829,0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2014 год I полугодие 17808,2 тыс. рублей</c:v>
                </c:pt>
                <c:pt idx="1">
                  <c:v>2013 год I полугодие 17860,1 тыс. рублей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 formatCode="#,##0">
                  <c:v>5254.3</c:v>
                </c:pt>
                <c:pt idx="1">
                  <c:v>6829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оборона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.1736111111111111"/>
                  <c:y val="-2.234027225067928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48,2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8888888888888899"/>
                  <c:y val="-3.4525875296504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2014 год I полугодие 17808,2 тыс. рублей</c:v>
                </c:pt>
                <c:pt idx="1">
                  <c:v>2013 год I полугодие 17860,1 тыс. рублей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48.2</c:v>
                </c:pt>
                <c:pt idx="1">
                  <c:v>53.4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17083322397200351"/>
                  <c:y val="-4.874241218330025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214,9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875"/>
                  <c:y val="-6.0928015229125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2014 год I полугодие 17808,2 тыс. рублей</c:v>
                </c:pt>
                <c:pt idx="1">
                  <c:v>2013 год I полугодие 17860,1 тыс. рублей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214.9</c:v>
                </c:pt>
                <c:pt idx="1">
                  <c:v>349.7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/>
          </c:spPr>
          <c:invertIfNegative val="0"/>
          <c:dLbls>
            <c:dLbl>
              <c:idx val="0"/>
              <c:layout>
                <c:manualLayout>
                  <c:x val="0.17083322397200351"/>
                  <c:y val="-6.702097666808831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1109,5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8472222222222232"/>
                  <c:y val="-6.4989882911067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2014 год I полугодие 17808,2 тыс. рублей</c:v>
                </c:pt>
                <c:pt idx="1">
                  <c:v>2013 год I полугодие 17860,1 тыс. рублей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1109.5</c:v>
                </c:pt>
                <c:pt idx="1">
                  <c:v>1105.0999999999999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ЖКХ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/>
          </c:spPr>
          <c:invertIfNegative val="0"/>
          <c:dLbls>
            <c:dLbl>
              <c:idx val="0"/>
              <c:layout>
                <c:manualLayout>
                  <c:x val="0.16944444444444445"/>
                  <c:y val="-4.874241218330025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2046,3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8472222222222232"/>
                  <c:y val="-5.0773346024271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2014 год I полугодие 17808,2 тыс. рублей</c:v>
                </c:pt>
                <c:pt idx="1">
                  <c:v>2013 год I полугодие 17860,1 тыс. рублей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2046.3</c:v>
                </c:pt>
                <c:pt idx="1">
                  <c:v>1645.3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/>
          </c:spPr>
          <c:invertIfNegative val="0"/>
          <c:dLbls>
            <c:dLbl>
              <c:idx val="0"/>
              <c:layout>
                <c:manualLayout>
                  <c:x val="0.17083333333333334"/>
                  <c:y val="-1.6247470727766753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solidFill>
                          <a:schemeClr val="tx1"/>
                        </a:solidFill>
                      </a:rPr>
                      <a:t>3136,5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8472222222222212"/>
                  <c:y val="-5.8897081388154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2014 год I полугодие 17808,2 тыс. рублей</c:v>
                </c:pt>
                <c:pt idx="1">
                  <c:v>2013 год I полугодие 17860,1 тыс. рублей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3136.5</c:v>
                </c:pt>
                <c:pt idx="1">
                  <c:v>2753.4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0.1722221128608924"/>
                  <c:y val="-4.671147834232940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9861111111111121"/>
                  <c:y val="-7.920641979786291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25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2014 год I полугодие 17808,2 тыс. рублей</c:v>
                </c:pt>
                <c:pt idx="1">
                  <c:v>2013 год I полугодие 17860,1 тыс. рублей</c:v>
                </c:pt>
              </c:strCache>
            </c:strRef>
          </c:cat>
          <c:val>
            <c:numRef>
              <c:f>Лист1!$H$2:$H$3</c:f>
              <c:numCache>
                <c:formatCode>General</c:formatCode>
                <c:ptCount val="2"/>
                <c:pt idx="0">
                  <c:v>2.6</c:v>
                </c:pt>
                <c:pt idx="1">
                  <c:v>25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01600" prst="riblet"/>
            </a:sp3d>
          </c:spPr>
          <c:invertIfNegative val="0"/>
          <c:dLbls>
            <c:dLbl>
              <c:idx val="0"/>
              <c:layout>
                <c:manualLayout>
                  <c:x val="0.17083333333333339"/>
                  <c:y val="-6.0928015229125318E-2"/>
                </c:manualLayout>
              </c:layout>
              <c:tx>
                <c:rich>
                  <a:bodyPr/>
                  <a:lstStyle/>
                  <a:p>
                    <a:r>
                      <a:rPr lang="ru-RU" sz="1600" baseline="0" dirty="0" smtClean="0">
                        <a:solidFill>
                          <a:schemeClr val="tx1"/>
                        </a:solidFill>
                      </a:rPr>
                      <a:t>5995,9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8472222222222232"/>
                  <c:y val="-6.0928015229125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cap="none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2014 год I полугодие 17808,2 тыс. рублей</c:v>
                </c:pt>
                <c:pt idx="1">
                  <c:v>2013 год I полугодие 17860,1 тыс. рублей</c:v>
                </c:pt>
              </c:strCache>
            </c:strRef>
          </c:cat>
          <c:val>
            <c:numRef>
              <c:f>Лист1!$I$2:$I$3</c:f>
              <c:numCache>
                <c:formatCode>General</c:formatCode>
                <c:ptCount val="2"/>
                <c:pt idx="0">
                  <c:v>5995.9</c:v>
                </c:pt>
                <c:pt idx="1">
                  <c:v>5099.2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4"/>
        <c:gapDepth val="14"/>
        <c:shape val="cylinder"/>
        <c:axId val="92777472"/>
        <c:axId val="93913856"/>
        <c:axId val="0"/>
      </c:bar3DChart>
      <c:catAx>
        <c:axId val="927774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bg2">
                    <a:lumMod val="50000"/>
                  </a:schemeClr>
                </a:solidFill>
              </a:defRPr>
            </a:pPr>
            <a:endParaRPr lang="ru-RU"/>
          </a:p>
        </c:txPr>
        <c:crossAx val="93913856"/>
        <c:crosses val="autoZero"/>
        <c:auto val="1"/>
        <c:lblAlgn val="ctr"/>
        <c:lblOffset val="100"/>
        <c:noMultiLvlLbl val="0"/>
      </c:catAx>
      <c:valAx>
        <c:axId val="93913856"/>
        <c:scaling>
          <c:orientation val="minMax"/>
          <c:max val="18000"/>
        </c:scaling>
        <c:delete val="0"/>
        <c:axPos val="l"/>
        <c:majorGridlines/>
        <c:minorGridlines>
          <c:spPr>
            <a:ln w="9525"/>
          </c:spPr>
        </c:minorGridlines>
        <c:numFmt formatCode="#,##0" sourceLinked="0"/>
        <c:majorTickMark val="in"/>
        <c:minorTickMark val="none"/>
        <c:tickLblPos val="nextTo"/>
        <c:spPr>
          <a:ln>
            <a:tailEnd type="none" w="med" len="med"/>
          </a:ln>
        </c:spPr>
        <c:txPr>
          <a:bodyPr/>
          <a:lstStyle/>
          <a:p>
            <a: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ru-RU"/>
          </a:p>
        </c:txPr>
        <c:crossAx val="92777472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83964326334208239"/>
          <c:y val="2.5986518117449064E-2"/>
          <c:w val="0.153"/>
          <c:h val="0.96091420604966826"/>
        </c:manualLayout>
      </c:layout>
      <c:overlay val="0"/>
      <c:spPr>
        <a:ln>
          <a:noFill/>
        </a:ln>
      </c:spPr>
      <c:txPr>
        <a:bodyPr/>
        <a:lstStyle/>
        <a:p>
          <a:pPr>
            <a:defRPr sz="1450" b="0" i="0" kern="0" spc="0" normalizeH="0" baseline="6000">
              <a:solidFill>
                <a:schemeClr val="accent1">
                  <a:lumMod val="75000"/>
                </a:schemeClr>
              </a:solidFill>
              <a:latin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0.374</cdr:x>
      <cdr:y>0.22134</cdr:y>
    </cdr:from>
    <cdr:to>
      <cdr:x>0.4055</cdr:x>
      <cdr:y>0.24437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H="1">
          <a:off x="3419872" y="1384121"/>
          <a:ext cx="288032" cy="14401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0.374</cdr:x>
      <cdr:y>0.3365</cdr:y>
    </cdr:from>
    <cdr:to>
      <cdr:x>0.42125</cdr:x>
      <cdr:y>0.34801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 flipH="1">
          <a:off x="3419872" y="2104201"/>
          <a:ext cx="432048" cy="7200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0.374</cdr:x>
      <cdr:y>0.4171</cdr:y>
    </cdr:from>
    <cdr:to>
      <cdr:x>0.41338</cdr:x>
      <cdr:y>0.4171</cdr:y>
    </cdr:to>
    <cdr:cxnSp macro="">
      <cdr:nvCxnSpPr>
        <cdr:cNvPr id="7" name="Прямая со стрелкой 6"/>
        <cdr:cNvCxnSpPr/>
      </cdr:nvCxnSpPr>
      <cdr:spPr>
        <a:xfrm xmlns:a="http://schemas.openxmlformats.org/drawingml/2006/main" flipH="1">
          <a:off x="3419856" y="2608244"/>
          <a:ext cx="360091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0.374</cdr:x>
      <cdr:y>0.48619</cdr:y>
    </cdr:from>
    <cdr:to>
      <cdr:x>0.4055</cdr:x>
      <cdr:y>0.50922</cdr:y>
    </cdr:to>
    <cdr:cxnSp macro="">
      <cdr:nvCxnSpPr>
        <cdr:cNvPr id="9" name="Прямая со стрелкой 8"/>
        <cdr:cNvCxnSpPr/>
      </cdr:nvCxnSpPr>
      <cdr:spPr>
        <a:xfrm xmlns:a="http://schemas.openxmlformats.org/drawingml/2006/main" flipH="1">
          <a:off x="3419872" y="3040305"/>
          <a:ext cx="288032" cy="14401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0.374</cdr:x>
      <cdr:y>0.53225</cdr:y>
    </cdr:from>
    <cdr:to>
      <cdr:x>0.41338</cdr:x>
      <cdr:y>0.5668</cdr:y>
    </cdr:to>
    <cdr:cxnSp macro="">
      <cdr:nvCxnSpPr>
        <cdr:cNvPr id="11" name="Прямая со стрелкой 10"/>
        <cdr:cNvCxnSpPr/>
      </cdr:nvCxnSpPr>
      <cdr:spPr>
        <a:xfrm xmlns:a="http://schemas.openxmlformats.org/drawingml/2006/main" flipH="1">
          <a:off x="3419872" y="3328337"/>
          <a:ext cx="360040" cy="21602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0.36613</cdr:x>
      <cdr:y>0.5668</cdr:y>
    </cdr:from>
    <cdr:to>
      <cdr:x>0.41338</cdr:x>
      <cdr:y>0.58983</cdr:y>
    </cdr:to>
    <cdr:cxnSp macro="">
      <cdr:nvCxnSpPr>
        <cdr:cNvPr id="13" name="Прямая со стрелкой 12"/>
        <cdr:cNvCxnSpPr/>
      </cdr:nvCxnSpPr>
      <cdr:spPr>
        <a:xfrm xmlns:a="http://schemas.openxmlformats.org/drawingml/2006/main" flipH="1">
          <a:off x="3347864" y="3544361"/>
          <a:ext cx="432048" cy="14401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0.36613</cdr:x>
      <cdr:y>0.60135</cdr:y>
    </cdr:from>
    <cdr:to>
      <cdr:x>0.42125</cdr:x>
      <cdr:y>0.60135</cdr:y>
    </cdr:to>
    <cdr:cxnSp macro="">
      <cdr:nvCxnSpPr>
        <cdr:cNvPr id="17" name="Прямая со стрелкой 16"/>
        <cdr:cNvCxnSpPr/>
      </cdr:nvCxnSpPr>
      <cdr:spPr>
        <a:xfrm xmlns:a="http://schemas.openxmlformats.org/drawingml/2006/main" flipH="1">
          <a:off x="3347864" y="3760385"/>
          <a:ext cx="504056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0.374</cdr:x>
      <cdr:y>0.67044</cdr:y>
    </cdr:from>
    <cdr:to>
      <cdr:x>0.4055</cdr:x>
      <cdr:y>0.67044</cdr:y>
    </cdr:to>
    <cdr:cxnSp macro="">
      <cdr:nvCxnSpPr>
        <cdr:cNvPr id="19" name="Прямая со стрелкой 18"/>
        <cdr:cNvCxnSpPr/>
      </cdr:nvCxnSpPr>
      <cdr:spPr>
        <a:xfrm xmlns:a="http://schemas.openxmlformats.org/drawingml/2006/main" flipH="1">
          <a:off x="3419872" y="4192433"/>
          <a:ext cx="288032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0.71262</cdr:x>
      <cdr:y>0.15225</cdr:y>
    </cdr:from>
    <cdr:to>
      <cdr:x>0.75987</cdr:x>
      <cdr:y>0.15225</cdr:y>
    </cdr:to>
    <cdr:cxnSp macro="">
      <cdr:nvCxnSpPr>
        <cdr:cNvPr id="21" name="Прямая со стрелкой 20"/>
        <cdr:cNvCxnSpPr/>
      </cdr:nvCxnSpPr>
      <cdr:spPr>
        <a:xfrm xmlns:a="http://schemas.openxmlformats.org/drawingml/2006/main" flipH="1">
          <a:off x="6516216" y="952073"/>
          <a:ext cx="432048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0.71262</cdr:x>
      <cdr:y>0.24437</cdr:y>
    </cdr:from>
    <cdr:to>
      <cdr:x>0.7835</cdr:x>
      <cdr:y>0.29043</cdr:y>
    </cdr:to>
    <cdr:cxnSp macro="">
      <cdr:nvCxnSpPr>
        <cdr:cNvPr id="23" name="Прямая со стрелкой 22"/>
        <cdr:cNvCxnSpPr/>
      </cdr:nvCxnSpPr>
      <cdr:spPr>
        <a:xfrm xmlns:a="http://schemas.openxmlformats.org/drawingml/2006/main" flipH="1">
          <a:off x="6516216" y="1528137"/>
          <a:ext cx="648072" cy="28803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0.71262</cdr:x>
      <cdr:y>0.32498</cdr:y>
    </cdr:from>
    <cdr:to>
      <cdr:x>0.75987</cdr:x>
      <cdr:y>0.3365</cdr:y>
    </cdr:to>
    <cdr:cxnSp macro="">
      <cdr:nvCxnSpPr>
        <cdr:cNvPr id="25" name="Прямая со стрелкой 24"/>
        <cdr:cNvCxnSpPr/>
      </cdr:nvCxnSpPr>
      <cdr:spPr>
        <a:xfrm xmlns:a="http://schemas.openxmlformats.org/drawingml/2006/main" flipH="1">
          <a:off x="6516216" y="2032193"/>
          <a:ext cx="432048" cy="7200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0.71262</cdr:x>
      <cdr:y>0.42862</cdr:y>
    </cdr:from>
    <cdr:to>
      <cdr:x>0.75987</cdr:x>
      <cdr:y>0.45165</cdr:y>
    </cdr:to>
    <cdr:cxnSp macro="">
      <cdr:nvCxnSpPr>
        <cdr:cNvPr id="27" name="Прямая со стрелкой 26"/>
        <cdr:cNvCxnSpPr/>
      </cdr:nvCxnSpPr>
      <cdr:spPr>
        <a:xfrm xmlns:a="http://schemas.openxmlformats.org/drawingml/2006/main" flipH="1">
          <a:off x="6516216" y="2680265"/>
          <a:ext cx="432048" cy="14401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0.71262</cdr:x>
      <cdr:y>0.47468</cdr:y>
    </cdr:from>
    <cdr:to>
      <cdr:x>0.76775</cdr:x>
      <cdr:y>0.50922</cdr:y>
    </cdr:to>
    <cdr:cxnSp macro="">
      <cdr:nvCxnSpPr>
        <cdr:cNvPr id="29" name="Прямая со стрелкой 28"/>
        <cdr:cNvCxnSpPr/>
      </cdr:nvCxnSpPr>
      <cdr:spPr>
        <a:xfrm xmlns:a="http://schemas.openxmlformats.org/drawingml/2006/main" flipH="1">
          <a:off x="6516216" y="2968297"/>
          <a:ext cx="504056" cy="21602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0.71262</cdr:x>
      <cdr:y>0.50922</cdr:y>
    </cdr:from>
    <cdr:to>
      <cdr:x>0.77562</cdr:x>
      <cdr:y>0.53225</cdr:y>
    </cdr:to>
    <cdr:cxnSp macro="">
      <cdr:nvCxnSpPr>
        <cdr:cNvPr id="31" name="Прямая со стрелкой 30"/>
        <cdr:cNvCxnSpPr/>
      </cdr:nvCxnSpPr>
      <cdr:spPr>
        <a:xfrm xmlns:a="http://schemas.openxmlformats.org/drawingml/2006/main" flipH="1">
          <a:off x="6516216" y="3184321"/>
          <a:ext cx="576064" cy="14401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0.70475</cdr:x>
      <cdr:y>0.54377</cdr:y>
    </cdr:from>
    <cdr:to>
      <cdr:x>0.77562</cdr:x>
      <cdr:y>0.55528</cdr:y>
    </cdr:to>
    <cdr:cxnSp macro="">
      <cdr:nvCxnSpPr>
        <cdr:cNvPr id="33" name="Прямая со стрелкой 32"/>
        <cdr:cNvCxnSpPr/>
      </cdr:nvCxnSpPr>
      <cdr:spPr>
        <a:xfrm xmlns:a="http://schemas.openxmlformats.org/drawingml/2006/main" flipH="1">
          <a:off x="6444208" y="3400345"/>
          <a:ext cx="648072" cy="7200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0.71262</cdr:x>
      <cdr:y>0.61286</cdr:y>
    </cdr:from>
    <cdr:to>
      <cdr:x>0.752</cdr:x>
      <cdr:y>0.61286</cdr:y>
    </cdr:to>
    <cdr:cxnSp macro="">
      <cdr:nvCxnSpPr>
        <cdr:cNvPr id="35" name="Прямая со стрелкой 34"/>
        <cdr:cNvCxnSpPr/>
      </cdr:nvCxnSpPr>
      <cdr:spPr>
        <a:xfrm xmlns:a="http://schemas.openxmlformats.org/drawingml/2006/main" flipH="1">
          <a:off x="6516216" y="3832393"/>
          <a:ext cx="360040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0670" y="404664"/>
            <a:ext cx="81355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Основные характеристики бюджета сельского поселения Вата 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сравнении </a:t>
            </a:r>
            <a:r>
              <a:rPr lang="en-US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полугодия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2014 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 </a:t>
            </a:r>
            <a:r>
              <a:rPr lang="en-US" sz="2000" b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gradFill>
                  <a:gsLst>
                    <a:gs pos="0">
                      <a:prstClr val="black"/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 </a:t>
            </a:r>
            <a:r>
              <a:rPr lang="ru-RU" sz="2000" b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gradFill>
                  <a:gsLst>
                    <a:gs pos="0">
                      <a:prstClr val="black"/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полугодием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2013 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годов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30404" y="1625679"/>
            <a:ext cx="1656184" cy="864096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94893" y="1622558"/>
            <a:ext cx="1656184" cy="864096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2014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26927" y="1622558"/>
            <a:ext cx="1656184" cy="864096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2013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47354" y="2615608"/>
            <a:ext cx="1656184" cy="86409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94893" y="2615608"/>
            <a:ext cx="1656184" cy="86409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426927" y="2615608"/>
            <a:ext cx="1656184" cy="86409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54501" y="3545596"/>
            <a:ext cx="1656184" cy="86409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95420" y="3524636"/>
            <a:ext cx="1656184" cy="86409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426927" y="3524636"/>
            <a:ext cx="1656184" cy="86409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947354" y="4489232"/>
            <a:ext cx="1656184" cy="86409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683857" y="4489232"/>
            <a:ext cx="1656184" cy="86409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426927" y="4489232"/>
            <a:ext cx="1656184" cy="86409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074420" y="2755268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Доходы</a:t>
            </a:r>
          </a:p>
          <a:p>
            <a:r>
              <a:rPr lang="ru-RU" sz="1600" dirty="0" smtClean="0"/>
              <a:t>млн</a:t>
            </a:r>
            <a:r>
              <a:rPr lang="ru-RU" sz="1600" dirty="0"/>
              <a:t>.</a:t>
            </a:r>
            <a:r>
              <a:rPr lang="ru-RU" sz="1600" dirty="0" smtClean="0"/>
              <a:t> рублей.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2043459" y="3682135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Расходы</a:t>
            </a:r>
          </a:p>
          <a:p>
            <a:r>
              <a:rPr lang="ru-RU" sz="1600" dirty="0" smtClean="0"/>
              <a:t>млн</a:t>
            </a:r>
            <a:r>
              <a:rPr lang="ru-RU" sz="1600" dirty="0"/>
              <a:t>.</a:t>
            </a:r>
            <a:r>
              <a:rPr lang="ru-RU" sz="1600" dirty="0" smtClean="0"/>
              <a:t> рублей.</a:t>
            </a:r>
            <a:endParaRPr lang="ru-RU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2019362" y="4547175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Дефицит(-),</a:t>
            </a:r>
          </a:p>
          <a:p>
            <a:r>
              <a:rPr lang="ru-RU" sz="1600" dirty="0" smtClean="0"/>
              <a:t>Профицит(+),</a:t>
            </a:r>
          </a:p>
          <a:p>
            <a:r>
              <a:rPr lang="ru-RU" sz="1600" dirty="0" smtClean="0"/>
              <a:t>млн</a:t>
            </a:r>
            <a:r>
              <a:rPr lang="ru-RU" sz="1600" dirty="0"/>
              <a:t>.</a:t>
            </a:r>
            <a:r>
              <a:rPr lang="ru-RU" sz="1600" dirty="0" smtClean="0"/>
              <a:t> рублей.</a:t>
            </a:r>
            <a:endParaRPr lang="ru-RU" sz="16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11560" y="1112550"/>
            <a:ext cx="7848872" cy="5981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50000" t="50000" r="50000" b="50000"/>
            </a:path>
            <a:tileRect/>
          </a:gradFill>
          <a:ln cmpd="thickThin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innerShdw blurRad="63500" dist="50800" dir="2700000">
              <a:schemeClr val="accent4">
                <a:lumMod val="20000"/>
                <a:lumOff val="8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755865" y="2755267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30548,6</a:t>
            </a:r>
            <a:endParaRPr lang="ru-RU" sz="1600" dirty="0" smtClean="0"/>
          </a:p>
          <a:p>
            <a:pPr algn="ctr"/>
            <a:r>
              <a:rPr lang="ru-RU" sz="1600" dirty="0" smtClean="0"/>
              <a:t>тыс. рублей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27873" y="3698411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17808,2</a:t>
            </a:r>
            <a:endParaRPr lang="ru-RU" sz="1600" dirty="0" smtClean="0"/>
          </a:p>
          <a:p>
            <a:pPr algn="ctr"/>
            <a:r>
              <a:rPr lang="ru-RU" sz="1600" dirty="0" smtClean="0"/>
              <a:t>тыс. рублей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67428" y="4628892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12740,4</a:t>
            </a:r>
            <a:endParaRPr lang="ru-RU" sz="1600" dirty="0" smtClean="0"/>
          </a:p>
          <a:p>
            <a:pPr algn="ctr"/>
            <a:r>
              <a:rPr lang="ru-RU" sz="1600" dirty="0" smtClean="0"/>
              <a:t>тыс. рублей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498935" y="2759714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>
                <a:solidFill>
                  <a:prstClr val="black"/>
                </a:solidFill>
              </a:rPr>
              <a:t>14847,9</a:t>
            </a:r>
          </a:p>
          <a:p>
            <a:pPr algn="ctr"/>
            <a:r>
              <a:rPr lang="ru-RU" sz="1600" dirty="0" smtClean="0"/>
              <a:t>тыс</a:t>
            </a:r>
            <a:r>
              <a:rPr lang="ru-RU" sz="1600" dirty="0" smtClean="0"/>
              <a:t>. рублей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64956" y="3664296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>
                <a:solidFill>
                  <a:prstClr val="black"/>
                </a:solidFill>
              </a:rPr>
              <a:t>17860,1</a:t>
            </a:r>
          </a:p>
          <a:p>
            <a:pPr algn="ctr"/>
            <a:r>
              <a:rPr lang="ru-RU" sz="1600" dirty="0" smtClean="0"/>
              <a:t>тыс</a:t>
            </a:r>
            <a:r>
              <a:rPr lang="ru-RU" sz="1600" dirty="0" smtClean="0"/>
              <a:t>. рублей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98935" y="4628892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>
                <a:solidFill>
                  <a:prstClr val="black"/>
                </a:solidFill>
              </a:rPr>
              <a:t>-3012,2</a:t>
            </a:r>
          </a:p>
          <a:p>
            <a:pPr algn="ctr"/>
            <a:r>
              <a:rPr lang="ru-RU" sz="1600" dirty="0" smtClean="0"/>
              <a:t>тыс</a:t>
            </a:r>
            <a:r>
              <a:rPr lang="ru-RU" sz="1600" dirty="0" smtClean="0"/>
              <a:t>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14255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660" y="404664"/>
            <a:ext cx="60276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Расходы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сфере национальной безопасности 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правоохранительной деятельности</a:t>
            </a:r>
            <a:endParaRPr lang="ru-RU" sz="20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tx1"/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4" y="1052735"/>
            <a:ext cx="2007281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полугодие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2014</a:t>
            </a:r>
            <a:endParaRPr lang="ru-RU" sz="17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214,9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тыс.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00192" y="1052736"/>
            <a:ext cx="2007281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полугодие 2013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349,7 тыс. руб.</a:t>
            </a:r>
          </a:p>
        </p:txBody>
      </p:sp>
      <p:pic>
        <p:nvPicPr>
          <p:cNvPr id="6146" name="Picture 2" descr="C:\Users\Евгений\Desktop\4123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421" y="1668289"/>
            <a:ext cx="2540090" cy="14282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46136" y="1668289"/>
            <a:ext cx="2369680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Фонд заработной платы подсобным</a:t>
            </a:r>
          </a:p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и сезонным рабочим работающих в </a:t>
            </a:r>
          </a:p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поселении по срочным трудовым </a:t>
            </a:r>
          </a:p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договором от центра занятости</a:t>
            </a:r>
          </a:p>
          <a:p>
            <a:pPr lvl="0" algn="ctr"/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41,8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68144" y="1843797"/>
            <a:ext cx="299152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Фонд заработной платы подсобным</a:t>
            </a:r>
          </a:p>
          <a:p>
            <a:pPr algn="ctr"/>
            <a:r>
              <a:rPr lang="ru-RU" sz="12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и сезонным рабочим работающих в </a:t>
            </a:r>
          </a:p>
          <a:p>
            <a:pPr algn="ctr"/>
            <a:r>
              <a:rPr lang="ru-RU" sz="12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поселении по срочным трудовым </a:t>
            </a:r>
          </a:p>
          <a:p>
            <a:pPr algn="ctr"/>
            <a:r>
              <a:rPr lang="ru-RU" sz="12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договором от центра занятости</a:t>
            </a:r>
            <a:endParaRPr lang="ru-RU" sz="12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291,4 тыс.руб.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6147" name="Picture 3" descr="C:\Users\Евгений\Desktop\15702858-s--n---n--n----nzn-n-n--n--n-------n---n-n-noe-------n---noe---n--n--n--n----n----n---n-n------n---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88" y="2996952"/>
            <a:ext cx="1346617" cy="13466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67544" y="2564904"/>
            <a:ext cx="24229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Долгосрочная целевая программа</a:t>
            </a:r>
          </a:p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«Комплексные меры безопасности</a:t>
            </a:r>
          </a:p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на объектах социального назначения</a:t>
            </a:r>
          </a:p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И жилищного фонда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с.п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 Вата на</a:t>
            </a:r>
          </a:p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2012-2014 годы»</a:t>
            </a:r>
          </a:p>
          <a:p>
            <a:pPr lvl="0" algn="ctr"/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36,1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775209" y="3016623"/>
            <a:ext cx="3057247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Долгосрочная целевая программа</a:t>
            </a:r>
          </a:p>
          <a:p>
            <a:pPr algn="ctr"/>
            <a:r>
              <a:rPr lang="ru-RU" sz="12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«Комплексные меры безопасности</a:t>
            </a:r>
          </a:p>
          <a:p>
            <a:pPr algn="ctr"/>
            <a:r>
              <a:rPr lang="ru-RU" sz="12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на объектах социального назначения</a:t>
            </a:r>
          </a:p>
          <a:p>
            <a:pPr algn="ctr"/>
            <a:r>
              <a:rPr lang="ru-RU" sz="12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И жилищного фонда с.п. Вата на</a:t>
            </a:r>
          </a:p>
          <a:p>
            <a:pPr algn="ctr"/>
            <a:r>
              <a:rPr lang="ru-RU" sz="12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2012-2014 годы</a:t>
            </a:r>
            <a:r>
              <a:rPr lang="ru-RU" sz="12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»</a:t>
            </a:r>
          </a:p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1,9 тыс.руб.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14" name="Picture 3" descr="C:\Users\Евгений\Desktop\w361h238_nb598_img_main_519_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627" y="4221088"/>
            <a:ext cx="1017138" cy="1343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295382" y="4439931"/>
            <a:ext cx="20168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Субсидии в рамках</a:t>
            </a:r>
          </a:p>
          <a:p>
            <a:pPr algn="ctr"/>
            <a:r>
              <a:rPr lang="ru-RU" sz="12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Программы ХМАО-Югры</a:t>
            </a:r>
          </a:p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50,8 тыс.руб.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6148" name="Picture 4" descr="C:\Users\Евгений\Desktop\106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250" y="5351034"/>
            <a:ext cx="1218398" cy="15069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5602646" y="5538856"/>
            <a:ext cx="3541354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Снижение рисков и смягчение последствий </a:t>
            </a:r>
          </a:p>
          <a:p>
            <a:pPr algn="ctr"/>
            <a:r>
              <a:rPr lang="ru-RU" sz="12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чрезвычайных ситуаций природного и </a:t>
            </a:r>
          </a:p>
          <a:p>
            <a:pPr algn="ctr"/>
            <a:r>
              <a:rPr lang="ru-RU" sz="12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технологического характера</a:t>
            </a:r>
            <a:endParaRPr lang="ru-RU" sz="12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5,6 тыс.руб.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6136" y="3647564"/>
            <a:ext cx="30549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Субвенции на осуществление федеральных полномочий по 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ЗАГС-0,00</a:t>
            </a:r>
            <a:endParaRPr lang="ru-RU" sz="9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4086145"/>
            <a:ext cx="3169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Софинансирование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   в целях обеспечения государственной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программы»Управление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государственным имуществом ХМАО-Югры на 2014-2020 годы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»-5,9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endParaRPr lang="ru-RU" sz="9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9" y="4793874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Расходы 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на 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защиту населения и территории от </a:t>
            </a:r>
            <a:r>
              <a:rPr lang="ru-RU" sz="900" b="1" i="1" dirty="0" err="1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поселедствий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чрезвычайных ситуаций -77,3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endParaRPr lang="ru-RU" sz="9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endParaRPr lang="ru-RU" sz="900" b="1" i="1" dirty="0" smtClean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Субсидия 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в целях обеспечения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старх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-я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имущ-ва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программы»Управление</a:t>
            </a:r>
            <a:r>
              <a:rPr lang="ru-RU" sz="9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государственным имуществом ХМАО-Югры на 2014-2020 годы</a:t>
            </a:r>
            <a:r>
              <a:rPr lang="ru-RU" sz="9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»-53,8 </a:t>
            </a:r>
            <a:r>
              <a:rPr lang="ru-RU" sz="9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endParaRPr lang="ru-RU" sz="9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94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3817" y="404664"/>
            <a:ext cx="564930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Расходы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общегосударственные вопросы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574" y="800534"/>
            <a:ext cx="2007281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полугодие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2014</a:t>
            </a:r>
            <a:endParaRPr lang="ru-RU" sz="17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5254,3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тыс.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94927" y="800535"/>
            <a:ext cx="2007281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полугодие 2013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6829,0 тыс. руб.</a:t>
            </a:r>
          </a:p>
        </p:txBody>
      </p:sp>
      <p:pic>
        <p:nvPicPr>
          <p:cNvPr id="7170" name="Picture 2" descr="C:\Users\Евгений\Desktop\69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67" y="1416087"/>
            <a:ext cx="1256801" cy="725750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47099" y="1404989"/>
            <a:ext cx="27334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Функционирование высшего </a:t>
            </a:r>
          </a:p>
          <a:p>
            <a:pPr algn="ctr"/>
            <a:r>
              <a:rPr lang="ru-RU" sz="12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д</a:t>
            </a:r>
            <a:r>
              <a:rPr lang="ru-RU" sz="12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олжностного лица субъекта РФ</a:t>
            </a:r>
            <a:endParaRPr lang="ru-RU" sz="12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720,1 </a:t>
            </a:r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тыс.руб.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31848" y="1416087"/>
            <a:ext cx="27334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Функционирование высшего </a:t>
            </a:r>
          </a:p>
          <a:p>
            <a:pPr algn="ctr"/>
            <a:r>
              <a:rPr lang="ru-RU" sz="12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д</a:t>
            </a:r>
            <a:r>
              <a:rPr lang="ru-RU" sz="12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олжностного лица субъекта РФ</a:t>
            </a:r>
            <a:endParaRPr lang="ru-RU" sz="12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1004,7 тыс.руб.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7172" name="Picture 4" descr="C:\Users\Евгений\Desktop\zakonodatelnaj_baz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948" y="2154441"/>
            <a:ext cx="1044575" cy="77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91439" y="2050703"/>
            <a:ext cx="306045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Функционирование законодательных</a:t>
            </a:r>
          </a:p>
          <a:p>
            <a:pPr algn="ctr"/>
            <a:r>
              <a:rPr lang="ru-RU" sz="12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(представительных органов)</a:t>
            </a:r>
          </a:p>
          <a:p>
            <a:pPr algn="ctr"/>
            <a:r>
              <a:rPr lang="ru-RU" sz="12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г</a:t>
            </a:r>
            <a:r>
              <a:rPr lang="ru-RU" sz="12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осударственной власти и местного</a:t>
            </a:r>
          </a:p>
          <a:p>
            <a:pPr algn="ctr"/>
            <a:r>
              <a:rPr lang="ru-RU" sz="12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самоуправления</a:t>
            </a:r>
          </a:p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0,00 </a:t>
            </a:r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тыс.руб.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40379" y="2050703"/>
            <a:ext cx="306045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Функционирование законодательных</a:t>
            </a:r>
          </a:p>
          <a:p>
            <a:pPr algn="ctr"/>
            <a:r>
              <a:rPr lang="ru-RU" sz="12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(представительных органов)</a:t>
            </a:r>
          </a:p>
          <a:p>
            <a:pPr algn="ctr"/>
            <a:r>
              <a:rPr lang="ru-RU" sz="12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г</a:t>
            </a:r>
            <a:r>
              <a:rPr lang="ru-RU" sz="12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осударственной власти и местного</a:t>
            </a:r>
          </a:p>
          <a:p>
            <a:pPr algn="ctr"/>
            <a:r>
              <a:rPr lang="ru-RU" sz="12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самоуправления</a:t>
            </a:r>
          </a:p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3,0 тыс.руб.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7174" name="Picture 6" descr="C:\Users\Евгений\Desktop\img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948" y="3024184"/>
            <a:ext cx="1190625" cy="857250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73067" y="3024184"/>
            <a:ext cx="29722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Функционирование исполнительных</a:t>
            </a:r>
          </a:p>
          <a:p>
            <a:pPr algn="ctr"/>
            <a:r>
              <a:rPr lang="ru-RU" sz="12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</a:t>
            </a:r>
            <a:r>
              <a:rPr lang="ru-RU" sz="12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рганов местного самоуправления </a:t>
            </a:r>
          </a:p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1912,1 </a:t>
            </a:r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тыс.руб.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84461" y="3052975"/>
            <a:ext cx="29722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Функционирование исполнительных</a:t>
            </a:r>
          </a:p>
          <a:p>
            <a:pPr algn="ctr"/>
            <a:r>
              <a:rPr lang="ru-RU" sz="12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</a:t>
            </a:r>
            <a:r>
              <a:rPr lang="ru-RU" sz="12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рганов местного самоуправления </a:t>
            </a:r>
          </a:p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2989,2 тыс.руб.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7175" name="Picture 7" descr="C:\Users\Евгений\Desktop\logo-yugoriy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172" y="3881434"/>
            <a:ext cx="1584176" cy="4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687112" y="3732070"/>
            <a:ext cx="21531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Иные МБТ на содержание </a:t>
            </a:r>
          </a:p>
          <a:p>
            <a:pPr algn="ctr"/>
            <a:r>
              <a:rPr lang="ru-RU" sz="12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р</a:t>
            </a:r>
            <a:r>
              <a:rPr lang="ru-RU" sz="12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аботников </a:t>
            </a:r>
            <a:r>
              <a:rPr lang="ru-RU" sz="12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ОМС района </a:t>
            </a:r>
          </a:p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266,0 </a:t>
            </a:r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тыс.руб.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94028" y="3732070"/>
            <a:ext cx="21531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Иные МБТ на содержание </a:t>
            </a:r>
          </a:p>
          <a:p>
            <a:pPr algn="ctr"/>
            <a:r>
              <a:rPr lang="ru-RU" sz="12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р</a:t>
            </a:r>
            <a:r>
              <a:rPr lang="ru-RU" sz="12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аботников </a:t>
            </a:r>
            <a:r>
              <a:rPr lang="ru-RU" sz="12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ОМС района </a:t>
            </a:r>
          </a:p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103,7 тыс.руб.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7176" name="Picture 8" descr="C:\Users\Евгений\Desktop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948" y="4509120"/>
            <a:ext cx="1233487" cy="923925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410199" y="4617139"/>
            <a:ext cx="26965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Обеспечение деятельности</a:t>
            </a:r>
          </a:p>
          <a:p>
            <a:pPr algn="ctr"/>
            <a:r>
              <a:rPr lang="ru-RU" sz="12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п</a:t>
            </a:r>
            <a:r>
              <a:rPr lang="ru-RU" sz="12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одведомственных учреждений </a:t>
            </a:r>
          </a:p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2259,7 </a:t>
            </a:r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тыс.руб.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822319" y="4532994"/>
            <a:ext cx="26965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Обеспечение деятельности</a:t>
            </a:r>
          </a:p>
          <a:p>
            <a:pPr algn="ctr"/>
            <a:r>
              <a:rPr lang="ru-RU" sz="12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п</a:t>
            </a:r>
            <a:r>
              <a:rPr lang="ru-RU" sz="12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одведомственных учреждений </a:t>
            </a:r>
          </a:p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2611,3 тыс.руб.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7177" name="Picture 9" descr="C:\Users\Евгений\Desktop\cc26c608e134e0ecfeadb4aeebc90f4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588" y="5433045"/>
            <a:ext cx="1276206" cy="127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252701" y="5717205"/>
            <a:ext cx="30219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Расходы на оплату дополнительных</a:t>
            </a:r>
          </a:p>
          <a:p>
            <a:pPr algn="ctr"/>
            <a:r>
              <a:rPr lang="ru-RU" sz="12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г</a:t>
            </a:r>
            <a:r>
              <a:rPr lang="ru-RU" sz="12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арантий и компенсаций </a:t>
            </a:r>
          </a:p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96,4 </a:t>
            </a:r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тыс.руб.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530573" y="5624872"/>
            <a:ext cx="3280065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Пособие и компенсации граждан и иные</a:t>
            </a:r>
          </a:p>
          <a:p>
            <a:pPr algn="ctr"/>
            <a:r>
              <a:rPr lang="ru-RU" sz="12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с</a:t>
            </a:r>
            <a:r>
              <a:rPr lang="ru-RU" sz="12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оциальные выплаты, кроме публичных</a:t>
            </a:r>
          </a:p>
          <a:p>
            <a:pPr algn="ctr"/>
            <a:r>
              <a:rPr lang="ru-RU" sz="12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Нормативных обязательств</a:t>
            </a:r>
            <a:r>
              <a:rPr lang="ru-RU" sz="12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</a:p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112,0 тыс.руб.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3554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6752" y="404664"/>
            <a:ext cx="764343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Расходы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Межбюджетные трансферты общего характера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574" y="800534"/>
            <a:ext cx="2007281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полугодие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2014</a:t>
            </a:r>
            <a:endParaRPr lang="ru-RU" sz="17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5995,9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тыс.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94927" y="800535"/>
            <a:ext cx="2007281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полугодие 2013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5099,2 тыс. руб.</a:t>
            </a:r>
          </a:p>
        </p:txBody>
      </p:sp>
      <p:pic>
        <p:nvPicPr>
          <p:cNvPr id="8195" name="Picture 3" descr="C:\Users\Евгений\Desktop\1167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94" y="1311225"/>
            <a:ext cx="1142553" cy="86082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Евгений\Desktop\big_inde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276" y="2172053"/>
            <a:ext cx="1894389" cy="1120697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Евгений\Desktop\w361h238_nb598_img_main_519_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907" y="3501008"/>
            <a:ext cx="2465509" cy="325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299" y="1345231"/>
            <a:ext cx="365356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ru-RU" sz="8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Целевая программа «Развитие</a:t>
            </a:r>
          </a:p>
          <a:p>
            <a:pPr lvl="0" algn="ctr"/>
            <a:r>
              <a:rPr lang="ru-RU" sz="8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Внутриквартальные проезды и поселковые автомобильные дороги</a:t>
            </a:r>
          </a:p>
          <a:p>
            <a:pPr lvl="0" algn="ctr"/>
            <a:r>
              <a:rPr lang="ru-RU" sz="8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62,5 </a:t>
            </a:r>
            <a:r>
              <a:rPr lang="ru-RU" sz="8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r>
              <a:rPr lang="ru-RU" sz="8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endParaRPr lang="ru-RU" sz="8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6699" y="1988840"/>
            <a:ext cx="375049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8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Жилой дом по </a:t>
            </a:r>
            <a:r>
              <a:rPr lang="ru-RU" sz="8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ул.Кедровая</a:t>
            </a:r>
            <a:r>
              <a:rPr lang="ru-RU" sz="8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 д.14</a:t>
            </a:r>
          </a:p>
          <a:p>
            <a:pPr lvl="0" algn="ctr"/>
            <a:r>
              <a:rPr lang="ru-RU" sz="8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3796,8тыс.руб</a:t>
            </a:r>
            <a:r>
              <a:rPr lang="ru-RU" sz="8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lvl="0" algn="ctr"/>
            <a:endParaRPr lang="ru-RU" sz="8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/>
            <a:endParaRPr lang="ru-RU" sz="8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/>
            <a:endParaRPr lang="ru-RU" sz="8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r>
              <a:rPr lang="ru-RU" sz="8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Расходы на реализацию мероприятий муниципальной программы «Развитие транспортной системы </a:t>
            </a:r>
            <a:r>
              <a:rPr lang="ru-RU" sz="8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с.п</a:t>
            </a:r>
            <a:r>
              <a:rPr lang="ru-RU" sz="8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 Вата на 2014-2020гг»</a:t>
            </a:r>
          </a:p>
          <a:p>
            <a:pPr lvl="0" algn="ctr"/>
            <a:r>
              <a:rPr lang="ru-RU" sz="8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1336,6 </a:t>
            </a:r>
            <a:r>
              <a:rPr lang="ru-RU" sz="8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r>
              <a:rPr lang="ru-RU" sz="8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lvl="0"/>
            <a:endParaRPr lang="ru-RU" sz="8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/>
            <a:endParaRPr lang="ru-RU" sz="8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6699" y="3501008"/>
            <a:ext cx="315620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8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Сельский дом культуры на 150 </a:t>
            </a:r>
            <a:r>
              <a:rPr lang="ru-RU" sz="8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мест-800,00 </a:t>
            </a:r>
            <a:r>
              <a:rPr lang="ru-RU" sz="8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endParaRPr lang="ru-RU" sz="8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r>
              <a:rPr lang="ru-RU" sz="8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lvl="0" algn="ctr"/>
            <a:endParaRPr lang="ru-RU" sz="8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endParaRPr lang="ru-RU" sz="8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r>
              <a:rPr lang="ru-RU" sz="8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Сооружение пандусов, </a:t>
            </a:r>
            <a:r>
              <a:rPr lang="ru-RU" sz="8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оручней</a:t>
            </a:r>
            <a:r>
              <a:rPr lang="ru-RU" sz="8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и</a:t>
            </a:r>
          </a:p>
          <a:p>
            <a:pPr lvl="0" algn="ctr"/>
            <a:r>
              <a:rPr lang="ru-RU" sz="8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усранение</a:t>
            </a:r>
            <a:r>
              <a:rPr lang="ru-RU" sz="8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800" b="1" i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порогов-0,00 </a:t>
            </a:r>
            <a:r>
              <a:rPr lang="ru-RU" sz="800" b="1" i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r>
              <a:rPr lang="ru-RU" sz="800" b="1" i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lvl="0" algn="ctr"/>
            <a:endParaRPr lang="ru-RU" sz="8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ctr"/>
            <a:endParaRPr lang="ru-RU" sz="800" b="1" i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09747" y="1329495"/>
            <a:ext cx="4203395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Целевая программа «Мероприятия в области</a:t>
            </a:r>
          </a:p>
          <a:p>
            <a:pPr algn="ctr"/>
            <a:r>
              <a:rPr lang="ru-RU" sz="12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г</a:t>
            </a:r>
            <a:r>
              <a:rPr lang="ru-RU" sz="12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радостроительной деятельности</a:t>
            </a:r>
          </a:p>
          <a:p>
            <a:pPr algn="ctr"/>
            <a:r>
              <a:rPr lang="ru-RU" sz="12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Нижневартовского района на 2013-2015 г. д. Вата»</a:t>
            </a:r>
            <a:r>
              <a:rPr lang="ru-RU" sz="12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</a:p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87,5 тыс.руб.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443973" y="2107481"/>
            <a:ext cx="353494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ЦП «Содействие развитию строительства</a:t>
            </a:r>
          </a:p>
          <a:p>
            <a:pPr algn="ctr"/>
            <a:r>
              <a:rPr lang="ru-RU" sz="12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На 2011-2013 годы и на период до 2015 г.</a:t>
            </a:r>
          </a:p>
          <a:p>
            <a:pPr algn="ctr"/>
            <a:r>
              <a:rPr lang="ru-RU" sz="12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Подпрограмма Градостроительная </a:t>
            </a:r>
          </a:p>
          <a:p>
            <a:pPr algn="ctr"/>
            <a:r>
              <a:rPr lang="ru-RU" sz="12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деятельность»</a:t>
            </a:r>
            <a:r>
              <a:rPr lang="ru-RU" sz="12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</a:p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87,5 тыс.руб.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33691" y="3047409"/>
            <a:ext cx="3329758" cy="114646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05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Комплексная программа капитального</a:t>
            </a:r>
          </a:p>
          <a:p>
            <a:pPr algn="ctr"/>
            <a:r>
              <a:rPr lang="ru-RU" sz="105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с</a:t>
            </a:r>
            <a:r>
              <a:rPr lang="ru-RU" sz="105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троительства, реконструкции</a:t>
            </a:r>
          </a:p>
          <a:p>
            <a:pPr algn="ctr"/>
            <a:r>
              <a:rPr lang="ru-RU" sz="105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и</a:t>
            </a:r>
            <a:r>
              <a:rPr lang="ru-RU" sz="105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 капитального ремонта объектов ЖКХ к </a:t>
            </a:r>
          </a:p>
          <a:p>
            <a:pPr algn="ctr"/>
            <a:r>
              <a:rPr lang="ru-RU" sz="105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р</a:t>
            </a:r>
            <a:r>
              <a:rPr lang="ru-RU" sz="105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аботе в ОЗП н</a:t>
            </a:r>
            <a:r>
              <a:rPr lang="ru-RU" sz="105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а территории </a:t>
            </a:r>
          </a:p>
          <a:p>
            <a:pPr algn="ctr"/>
            <a:r>
              <a:rPr lang="ru-RU" sz="105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Нижневартовского </a:t>
            </a:r>
            <a:r>
              <a:rPr lang="ru-RU" sz="105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района на 2009-2014 годы</a:t>
            </a:r>
            <a:r>
              <a:rPr lang="ru-RU" sz="105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 </a:t>
            </a:r>
          </a:p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2692,8 тыс.руб.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550549" y="4077072"/>
            <a:ext cx="3406702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05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ЦП «Комплексная программа капитального</a:t>
            </a:r>
          </a:p>
          <a:p>
            <a:pPr algn="ctr"/>
            <a:r>
              <a:rPr lang="ru-RU" sz="105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с</a:t>
            </a:r>
            <a:r>
              <a:rPr lang="ru-RU" sz="105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троительства, реконструкции</a:t>
            </a:r>
          </a:p>
          <a:p>
            <a:pPr algn="ctr"/>
            <a:r>
              <a:rPr lang="ru-RU" sz="105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и</a:t>
            </a:r>
            <a:r>
              <a:rPr lang="ru-RU" sz="105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 капитального ремонта объектов ЖКХ к </a:t>
            </a:r>
          </a:p>
          <a:p>
            <a:pPr algn="ctr"/>
            <a:r>
              <a:rPr lang="ru-RU" sz="105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р</a:t>
            </a:r>
            <a:r>
              <a:rPr lang="ru-RU" sz="105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аботе в ОЗП н</a:t>
            </a:r>
            <a:r>
              <a:rPr lang="ru-RU" sz="105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а территории </a:t>
            </a:r>
          </a:p>
          <a:p>
            <a:pPr algn="ctr"/>
            <a:r>
              <a:rPr lang="ru-RU" sz="105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Нижневартовского </a:t>
            </a:r>
            <a:r>
              <a:rPr lang="ru-RU" sz="105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района на 2009-2014 годы»</a:t>
            </a:r>
            <a:r>
              <a:rPr lang="ru-RU" sz="105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ru-RU" sz="12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</a:p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145,0 тыс.руб.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485665" y="5122743"/>
            <a:ext cx="3567002" cy="82330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05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ЦП «Модернизация и реформирование жилищного-</a:t>
            </a:r>
          </a:p>
          <a:p>
            <a:pPr algn="ctr"/>
            <a:r>
              <a:rPr lang="ru-RU" sz="105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коммунального комплекса на территории</a:t>
            </a:r>
          </a:p>
          <a:p>
            <a:pPr algn="ctr"/>
            <a:r>
              <a:rPr lang="ru-RU" sz="105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Нижневартовского района на 2011-2013 годы»</a:t>
            </a:r>
            <a:r>
              <a:rPr lang="ru-RU" sz="105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</a:p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1392,6 тыс.руб.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205125" y="5815784"/>
            <a:ext cx="4012637" cy="100796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05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ЦП «Комплексная программа капитального </a:t>
            </a:r>
          </a:p>
          <a:p>
            <a:pPr algn="ctr"/>
            <a:r>
              <a:rPr lang="ru-RU" sz="105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с</a:t>
            </a:r>
            <a:r>
              <a:rPr lang="ru-RU" sz="105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троительства, реконструкции</a:t>
            </a:r>
            <a:r>
              <a:rPr lang="ru-RU" sz="105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05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и капитального </a:t>
            </a:r>
          </a:p>
          <a:p>
            <a:pPr algn="ctr"/>
            <a:r>
              <a:rPr lang="ru-RU" sz="105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ремонта объектов ЖКХ к работе в ОЗП н</a:t>
            </a:r>
            <a:r>
              <a:rPr lang="ru-RU" sz="105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а территории </a:t>
            </a:r>
          </a:p>
          <a:p>
            <a:pPr algn="ctr"/>
            <a:r>
              <a:rPr lang="ru-RU" sz="105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Нижневартовского </a:t>
            </a:r>
            <a:r>
              <a:rPr lang="ru-RU" sz="105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района на 2009-2014 годы»</a:t>
            </a:r>
            <a:r>
              <a:rPr lang="ru-RU" sz="105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ru-RU" sz="12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</a:p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693,8 тыс.руб.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4050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39257" y="188640"/>
            <a:ext cx="57983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Доходы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бюджета сельского поселения Вата </a:t>
            </a:r>
          </a:p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(На </a:t>
            </a:r>
            <a:r>
              <a:rPr lang="en-US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 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полугодие 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2014 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год)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тыс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 рублей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24566" y="994579"/>
            <a:ext cx="1724594" cy="576064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706758" y="1054234"/>
            <a:ext cx="1725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Доходы бюджета</a:t>
            </a:r>
          </a:p>
          <a:p>
            <a:pPr algn="ctr"/>
            <a:r>
              <a:rPr lang="ru-RU" sz="1200" b="1" dirty="0" smtClean="0"/>
              <a:t>30548,6</a:t>
            </a:r>
            <a:endParaRPr lang="ru-RU" sz="1200" b="1" dirty="0" smtClean="0"/>
          </a:p>
          <a:p>
            <a:pPr algn="ctr"/>
            <a:endParaRPr lang="ru-RU" sz="1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3568" y="1659085"/>
            <a:ext cx="2394506" cy="466935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043606" y="1623227"/>
            <a:ext cx="1584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Н</a:t>
            </a:r>
            <a:r>
              <a:rPr lang="ru-RU" sz="1200" dirty="0" smtClean="0"/>
              <a:t>алоговые доходы</a:t>
            </a:r>
          </a:p>
          <a:p>
            <a:pPr algn="ctr"/>
            <a:r>
              <a:rPr lang="ru-RU" sz="1200" b="1" dirty="0" smtClean="0"/>
              <a:t>429,9</a:t>
            </a:r>
            <a:endParaRPr lang="ru-RU" sz="12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47864" y="1659085"/>
            <a:ext cx="2520280" cy="466935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0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72200" y="1662396"/>
            <a:ext cx="2448272" cy="466935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3568" y="2199233"/>
            <a:ext cx="2394506" cy="304528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3568" y="2574244"/>
            <a:ext cx="2394506" cy="740926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10451" y="3373141"/>
            <a:ext cx="2394506" cy="396044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10450" y="4986745"/>
            <a:ext cx="2367623" cy="742816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90460" y="3832078"/>
            <a:ext cx="2394506" cy="1049119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681478" y="1659085"/>
            <a:ext cx="1725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Неналоговые доходы</a:t>
            </a:r>
          </a:p>
          <a:p>
            <a:pPr algn="ctr"/>
            <a:r>
              <a:rPr lang="ru-RU" sz="1200" b="1" dirty="0" smtClean="0"/>
              <a:t>83,2</a:t>
            </a:r>
            <a:endParaRPr lang="ru-RU" sz="1200" b="1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6452161" y="1670115"/>
            <a:ext cx="2288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Безвозмездные поступления</a:t>
            </a:r>
          </a:p>
          <a:p>
            <a:pPr algn="ctr"/>
            <a:r>
              <a:rPr lang="ru-RU" sz="1200" b="1" dirty="0" smtClean="0"/>
              <a:t>30035,5</a:t>
            </a:r>
            <a:endParaRPr lang="ru-RU" sz="1200" b="1" dirty="0"/>
          </a:p>
        </p:txBody>
      </p:sp>
      <p:cxnSp>
        <p:nvCxnSpPr>
          <p:cNvPr id="29" name="Прямая соединительная линия 28"/>
          <p:cNvCxnSpPr>
            <a:stCxn id="5" idx="2"/>
            <a:endCxn id="10" idx="0"/>
          </p:cNvCxnSpPr>
          <p:nvPr/>
        </p:nvCxnSpPr>
        <p:spPr>
          <a:xfrm>
            <a:off x="4586863" y="1570643"/>
            <a:ext cx="21141" cy="88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887713" y="1608231"/>
            <a:ext cx="56203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7" idx="0"/>
            <a:endCxn id="7" idx="0"/>
          </p:cNvCxnSpPr>
          <p:nvPr/>
        </p:nvCxnSpPr>
        <p:spPr>
          <a:xfrm>
            <a:off x="1880821" y="165908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15103" y="2232579"/>
            <a:ext cx="16122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НДФЛ – </a:t>
            </a:r>
            <a:r>
              <a:rPr lang="ru-RU" sz="1050" b="1" dirty="0" smtClean="0"/>
              <a:t>317,0</a:t>
            </a:r>
            <a:endParaRPr lang="ru-RU" sz="1050" b="1" dirty="0" smtClean="0"/>
          </a:p>
        </p:txBody>
      </p:sp>
      <p:sp>
        <p:nvSpPr>
          <p:cNvPr id="55" name="TextBox 54"/>
          <p:cNvSpPr txBox="1"/>
          <p:nvPr/>
        </p:nvSpPr>
        <p:spPr>
          <a:xfrm>
            <a:off x="683568" y="2576506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Налог на доходы физических лиц с доходов облагаемых по налоговой ставке, установленной пунктом 1 статьи 221 НК РФ – </a:t>
            </a:r>
            <a:r>
              <a:rPr lang="ru-RU" sz="1050" b="1" dirty="0" smtClean="0"/>
              <a:t>0,00</a:t>
            </a:r>
            <a:endParaRPr lang="ru-RU" sz="105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662996" y="3363414"/>
            <a:ext cx="24482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Единый сельскохозяйственный налог – </a:t>
            </a:r>
            <a:r>
              <a:rPr lang="ru-RU" sz="1050" b="1" dirty="0" smtClean="0"/>
              <a:t>50,7</a:t>
            </a:r>
            <a:endParaRPr lang="ru-RU" sz="105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710451" y="3778912"/>
            <a:ext cx="236762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Налог на имущество физических лиц, взимаемый по ставкам применяемым к объектам налогообложения, расположенным в границах </a:t>
            </a:r>
            <a:r>
              <a:rPr lang="ru-RU" sz="1050" dirty="0" smtClean="0"/>
              <a:t>поселения- </a:t>
            </a:r>
            <a:r>
              <a:rPr lang="ru-RU" sz="1050" b="1" dirty="0" smtClean="0"/>
              <a:t>24,9</a:t>
            </a:r>
            <a:endParaRPr lang="ru-RU" sz="1050" b="1" dirty="0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697010" y="5805264"/>
            <a:ext cx="2367622" cy="742816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3335258" y="2199233"/>
            <a:ext cx="2519194" cy="1150182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TextBox 86"/>
          <p:cNvSpPr txBox="1"/>
          <p:nvPr/>
        </p:nvSpPr>
        <p:spPr>
          <a:xfrm>
            <a:off x="710451" y="4988821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Земельный налог, взимаемый по ставкам, установленным в соответствии с подпунктом 1 пункта 1 статьи 394 НК РФ – </a:t>
            </a:r>
            <a:r>
              <a:rPr lang="ru-RU" sz="1050" b="1" dirty="0" smtClean="0"/>
              <a:t>4,2</a:t>
            </a:r>
            <a:endParaRPr lang="ru-RU" sz="1050" b="1" dirty="0"/>
          </a:p>
        </p:txBody>
      </p:sp>
      <p:sp>
        <p:nvSpPr>
          <p:cNvPr id="100" name="TextBox 99"/>
          <p:cNvSpPr txBox="1"/>
          <p:nvPr/>
        </p:nvSpPr>
        <p:spPr>
          <a:xfrm>
            <a:off x="697092" y="5761572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Земельный налог, взимаемый по ставкам, установленным в соответствии с подпунктом 2 пункта 1 статьи 394 НК РФ – </a:t>
            </a:r>
            <a:r>
              <a:rPr lang="ru-RU" sz="1050" b="1" dirty="0" smtClean="0"/>
              <a:t>0,2</a:t>
            </a:r>
            <a:endParaRPr lang="ru-RU" sz="1050" b="1" dirty="0"/>
          </a:p>
        </p:txBody>
      </p:sp>
      <p:sp>
        <p:nvSpPr>
          <p:cNvPr id="102" name="TextBox 101"/>
          <p:cNvSpPr txBox="1"/>
          <p:nvPr/>
        </p:nvSpPr>
        <p:spPr>
          <a:xfrm>
            <a:off x="3375528" y="2277463"/>
            <a:ext cx="244827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Доходы полученные в виде арендной платы за земельные участки государственной собственности  которые расположены в границах межселенной территории – </a:t>
            </a:r>
            <a:r>
              <a:rPr lang="ru-RU" sz="1050" b="1" dirty="0" smtClean="0"/>
              <a:t>55,3</a:t>
            </a:r>
            <a:endParaRPr lang="ru-RU" sz="1050" b="1" dirty="0"/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3373484" y="3462746"/>
            <a:ext cx="2448272" cy="415498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3353161" y="3977369"/>
            <a:ext cx="2448272" cy="253916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TextBox 106"/>
          <p:cNvSpPr txBox="1"/>
          <p:nvPr/>
        </p:nvSpPr>
        <p:spPr>
          <a:xfrm>
            <a:off x="3344876" y="3462746"/>
            <a:ext cx="24482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Прочие доходы от оказания платных услуг(работ) – </a:t>
            </a:r>
            <a:r>
              <a:rPr lang="ru-RU" sz="1050" b="1" dirty="0" smtClean="0"/>
              <a:t>3,3</a:t>
            </a:r>
            <a:endParaRPr lang="ru-RU" sz="1050" b="1" dirty="0"/>
          </a:p>
        </p:txBody>
      </p:sp>
      <p:sp>
        <p:nvSpPr>
          <p:cNvPr id="108" name="TextBox 107"/>
          <p:cNvSpPr txBox="1"/>
          <p:nvPr/>
        </p:nvSpPr>
        <p:spPr>
          <a:xfrm>
            <a:off x="3413036" y="3977369"/>
            <a:ext cx="2386968" cy="4154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50" dirty="0" smtClean="0"/>
              <a:t>Прочие доходы от использования имущества и прав – </a:t>
            </a:r>
            <a:r>
              <a:rPr lang="ru-RU" sz="1050" b="1" dirty="0" smtClean="0"/>
              <a:t>3,7</a:t>
            </a:r>
            <a:endParaRPr lang="ru-RU" sz="1050" b="1" dirty="0"/>
          </a:p>
        </p:txBody>
      </p:sp>
      <p:cxnSp>
        <p:nvCxnSpPr>
          <p:cNvPr id="110" name="Прямая соединительная линия 109"/>
          <p:cNvCxnSpPr>
            <a:stCxn id="8" idx="0"/>
            <a:endCxn id="8" idx="0"/>
          </p:cNvCxnSpPr>
          <p:nvPr/>
        </p:nvCxnSpPr>
        <p:spPr>
          <a:xfrm>
            <a:off x="1835695" y="162322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>
            <a:stCxn id="8" idx="0"/>
            <a:endCxn id="8" idx="0"/>
          </p:cNvCxnSpPr>
          <p:nvPr/>
        </p:nvCxnSpPr>
        <p:spPr>
          <a:xfrm>
            <a:off x="1835695" y="162322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 flipV="1">
            <a:off x="1788239" y="1608231"/>
            <a:ext cx="98893" cy="92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>
            <a:endCxn id="11" idx="0"/>
          </p:cNvCxnSpPr>
          <p:nvPr/>
        </p:nvCxnSpPr>
        <p:spPr>
          <a:xfrm>
            <a:off x="7508016" y="1608231"/>
            <a:ext cx="88320" cy="541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>
            <a:stCxn id="7" idx="2"/>
            <a:endCxn id="12" idx="0"/>
          </p:cNvCxnSpPr>
          <p:nvPr/>
        </p:nvCxnSpPr>
        <p:spPr>
          <a:xfrm>
            <a:off x="1880821" y="2126020"/>
            <a:ext cx="0" cy="73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>
            <a:stCxn id="13" idx="0"/>
            <a:endCxn id="12" idx="2"/>
          </p:cNvCxnSpPr>
          <p:nvPr/>
        </p:nvCxnSpPr>
        <p:spPr>
          <a:xfrm flipV="1">
            <a:off x="1880821" y="2503761"/>
            <a:ext cx="0" cy="704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>
            <a:stCxn id="81" idx="0"/>
            <a:endCxn id="13" idx="2"/>
          </p:cNvCxnSpPr>
          <p:nvPr/>
        </p:nvCxnSpPr>
        <p:spPr>
          <a:xfrm flipH="1" flipV="1">
            <a:off x="1880821" y="3315170"/>
            <a:ext cx="6311" cy="482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>
            <a:stCxn id="84" idx="0"/>
            <a:endCxn id="81" idx="2"/>
          </p:cNvCxnSpPr>
          <p:nvPr/>
        </p:nvCxnSpPr>
        <p:spPr>
          <a:xfrm flipH="1">
            <a:off x="1887132" y="3778912"/>
            <a:ext cx="71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>
            <a:stCxn id="87" idx="0"/>
          </p:cNvCxnSpPr>
          <p:nvPr/>
        </p:nvCxnSpPr>
        <p:spPr>
          <a:xfrm flipV="1">
            <a:off x="1934587" y="4986745"/>
            <a:ext cx="0" cy="20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>
            <a:stCxn id="84" idx="2"/>
            <a:endCxn id="17" idx="0"/>
          </p:cNvCxnSpPr>
          <p:nvPr/>
        </p:nvCxnSpPr>
        <p:spPr>
          <a:xfrm flipH="1">
            <a:off x="1894262" y="4840741"/>
            <a:ext cx="1" cy="146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>
            <a:stCxn id="17" idx="2"/>
          </p:cNvCxnSpPr>
          <p:nvPr/>
        </p:nvCxnSpPr>
        <p:spPr>
          <a:xfrm>
            <a:off x="1894262" y="5729561"/>
            <a:ext cx="1" cy="1477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>
            <a:stCxn id="10" idx="2"/>
          </p:cNvCxnSpPr>
          <p:nvPr/>
        </p:nvCxnSpPr>
        <p:spPr>
          <a:xfrm>
            <a:off x="4608004" y="2126020"/>
            <a:ext cx="13712" cy="732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>
            <a:stCxn id="86" idx="2"/>
            <a:endCxn id="104" idx="0"/>
          </p:cNvCxnSpPr>
          <p:nvPr/>
        </p:nvCxnSpPr>
        <p:spPr>
          <a:xfrm>
            <a:off x="4594855" y="3349415"/>
            <a:ext cx="2765" cy="113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139"/>
          <p:cNvCxnSpPr>
            <a:stCxn id="104" idx="2"/>
            <a:endCxn id="108" idx="0"/>
          </p:cNvCxnSpPr>
          <p:nvPr/>
        </p:nvCxnSpPr>
        <p:spPr>
          <a:xfrm>
            <a:off x="4597620" y="3878244"/>
            <a:ext cx="8900" cy="99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145364" y="5805264"/>
            <a:ext cx="3514868" cy="57708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050" dirty="0" smtClean="0">
                <a:solidFill>
                  <a:prstClr val="black"/>
                </a:solidFill>
              </a:rPr>
              <a:t>Государственная пошлина -</a:t>
            </a:r>
            <a:r>
              <a:rPr lang="ru-RU" sz="1050" b="1" dirty="0" smtClean="0">
                <a:solidFill>
                  <a:prstClr val="black"/>
                </a:solidFill>
              </a:rPr>
              <a:t>32,9</a:t>
            </a:r>
          </a:p>
          <a:p>
            <a:pPr lvl="0" algn="ctr"/>
            <a:endParaRPr lang="ru-RU" sz="1050" b="1" dirty="0">
              <a:solidFill>
                <a:prstClr val="black"/>
              </a:solidFill>
            </a:endParaRPr>
          </a:p>
          <a:p>
            <a:pPr lvl="0" algn="ctr"/>
            <a:endParaRPr lang="ru-RU" sz="1050" b="1" dirty="0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427984" y="4392867"/>
            <a:ext cx="2088232" cy="7386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050" dirty="0" smtClean="0">
                <a:solidFill>
                  <a:prstClr val="black"/>
                </a:solidFill>
              </a:rPr>
              <a:t>Доходы от продажи материальных и нематериальных активов– </a:t>
            </a:r>
            <a:r>
              <a:rPr lang="ru-RU" sz="1050" b="1" dirty="0" smtClean="0">
                <a:solidFill>
                  <a:prstClr val="black"/>
                </a:solidFill>
              </a:rPr>
              <a:t>20,9</a:t>
            </a:r>
            <a:endParaRPr lang="ru-RU" sz="105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7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39257" y="188640"/>
            <a:ext cx="57983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Доходы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бюджета сельского поселения Вата </a:t>
            </a:r>
          </a:p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(На </a:t>
            </a:r>
            <a:r>
              <a:rPr lang="en-US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 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полугодие 2013 год)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тыс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 рублей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24566" y="994579"/>
            <a:ext cx="1724594" cy="576064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706758" y="1054234"/>
            <a:ext cx="1725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Доходы бюджета</a:t>
            </a:r>
          </a:p>
          <a:p>
            <a:pPr algn="ctr"/>
            <a:r>
              <a:rPr lang="ru-RU" sz="1200" b="1" dirty="0" smtClean="0"/>
              <a:t>14 847,9</a:t>
            </a:r>
          </a:p>
          <a:p>
            <a:pPr algn="ctr"/>
            <a:endParaRPr lang="ru-RU" sz="1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3568" y="1659085"/>
            <a:ext cx="2394506" cy="466935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043606" y="1623227"/>
            <a:ext cx="1584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Н</a:t>
            </a:r>
            <a:r>
              <a:rPr lang="ru-RU" sz="1200" dirty="0" smtClean="0"/>
              <a:t>алоговые доходы</a:t>
            </a:r>
          </a:p>
          <a:p>
            <a:pPr algn="ctr"/>
            <a:r>
              <a:rPr lang="ru-RU" sz="1200" b="1" dirty="0" smtClean="0"/>
              <a:t>1 265,2</a:t>
            </a:r>
            <a:endParaRPr lang="ru-RU" sz="12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47864" y="1659085"/>
            <a:ext cx="2520280" cy="466935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0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72200" y="1662396"/>
            <a:ext cx="2448272" cy="466935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3568" y="2199233"/>
            <a:ext cx="2394506" cy="304528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3568" y="2574244"/>
            <a:ext cx="2394506" cy="740926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10451" y="3373141"/>
            <a:ext cx="2394506" cy="396044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361576" y="2199232"/>
            <a:ext cx="2520280" cy="908187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10450" y="4986745"/>
            <a:ext cx="2367623" cy="742816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90460" y="3832078"/>
            <a:ext cx="2394506" cy="1049119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681478" y="1659085"/>
            <a:ext cx="1725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Неналоговые доходы</a:t>
            </a:r>
          </a:p>
          <a:p>
            <a:pPr algn="ctr"/>
            <a:r>
              <a:rPr lang="ru-RU" sz="1200" b="1" dirty="0" smtClean="0"/>
              <a:t>58,6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52161" y="1670115"/>
            <a:ext cx="2288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Безвозмездные поступления</a:t>
            </a:r>
          </a:p>
          <a:p>
            <a:pPr algn="ctr"/>
            <a:r>
              <a:rPr lang="ru-RU" sz="1200" b="1" dirty="0" smtClean="0"/>
              <a:t>13 524,1</a:t>
            </a:r>
            <a:endParaRPr lang="ru-RU" sz="1200" b="1" dirty="0"/>
          </a:p>
        </p:txBody>
      </p:sp>
      <p:cxnSp>
        <p:nvCxnSpPr>
          <p:cNvPr id="29" name="Прямая соединительная линия 28"/>
          <p:cNvCxnSpPr>
            <a:stCxn id="5" idx="2"/>
            <a:endCxn id="10" idx="0"/>
          </p:cNvCxnSpPr>
          <p:nvPr/>
        </p:nvCxnSpPr>
        <p:spPr>
          <a:xfrm>
            <a:off x="4586863" y="1570643"/>
            <a:ext cx="21141" cy="88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887713" y="1608231"/>
            <a:ext cx="56203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7" idx="0"/>
            <a:endCxn id="7" idx="0"/>
          </p:cNvCxnSpPr>
          <p:nvPr/>
        </p:nvCxnSpPr>
        <p:spPr>
          <a:xfrm>
            <a:off x="1880821" y="165908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043607" y="2232579"/>
            <a:ext cx="16122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НДФЛ – </a:t>
            </a:r>
            <a:r>
              <a:rPr lang="ru-RU" sz="1050" b="1" dirty="0" smtClean="0"/>
              <a:t>1 116,4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83568" y="2576506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Налог на доходы физических лиц с доходов полученных физическими лицами в соответствии со статьей 228 Налогового кодекса РФ – </a:t>
            </a:r>
            <a:r>
              <a:rPr lang="ru-RU" sz="1050" b="1" dirty="0" smtClean="0"/>
              <a:t>6, 9</a:t>
            </a:r>
            <a:endParaRPr lang="ru-RU" sz="105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662996" y="3363414"/>
            <a:ext cx="24482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Единый сельскохозяйственный налог – </a:t>
            </a:r>
            <a:r>
              <a:rPr lang="ru-RU" sz="1050" b="1" dirty="0" smtClean="0"/>
              <a:t>112,8</a:t>
            </a:r>
            <a:endParaRPr lang="ru-RU" sz="105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710451" y="3832078"/>
            <a:ext cx="236762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Налог на имущество физических лиц, взимаемый по ставкам применяемым к объектам налогообложения, расположенным в границах поселения – </a:t>
            </a:r>
            <a:r>
              <a:rPr lang="ru-RU" sz="1050" b="1" dirty="0" smtClean="0"/>
              <a:t>17,1</a:t>
            </a:r>
            <a:endParaRPr lang="ru-RU" sz="1050" b="1" dirty="0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697010" y="5805264"/>
            <a:ext cx="2367622" cy="742816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3335258" y="3199754"/>
            <a:ext cx="2519194" cy="1150182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TextBox 86"/>
          <p:cNvSpPr txBox="1"/>
          <p:nvPr/>
        </p:nvSpPr>
        <p:spPr>
          <a:xfrm>
            <a:off x="710451" y="4988821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Земельный налог, взимаемый по ставкам, установленным в соответствии с подпунктом 1 пункта 1 статьи 394 НК РФ – </a:t>
            </a:r>
            <a:r>
              <a:rPr lang="ru-RU" sz="1050" b="1" dirty="0" smtClean="0"/>
              <a:t>10,8</a:t>
            </a:r>
            <a:endParaRPr lang="ru-RU" sz="1050" b="1" dirty="0"/>
          </a:p>
        </p:txBody>
      </p:sp>
      <p:sp>
        <p:nvSpPr>
          <p:cNvPr id="100" name="TextBox 99"/>
          <p:cNvSpPr txBox="1"/>
          <p:nvPr/>
        </p:nvSpPr>
        <p:spPr>
          <a:xfrm>
            <a:off x="697092" y="5761572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Земельный налог, взимаемый по ставкам, установленным в соответствии с подпунктом 2 пункта 1 статьи 394 НК РФ – </a:t>
            </a:r>
            <a:r>
              <a:rPr lang="ru-RU" sz="1050" b="1" dirty="0" smtClean="0"/>
              <a:t>1,2</a:t>
            </a:r>
            <a:endParaRPr lang="ru-RU" sz="1050" b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3406180" y="2207174"/>
            <a:ext cx="244827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Государственная пошлина за совершение нотариальных действий должностными лицами органов местного самоуправления </a:t>
            </a:r>
          </a:p>
          <a:p>
            <a:pPr algn="ctr"/>
            <a:r>
              <a:rPr lang="ru-RU" sz="1050" b="1" dirty="0" smtClean="0"/>
              <a:t> 0,3</a:t>
            </a:r>
            <a:endParaRPr lang="ru-RU" sz="1050" b="1" dirty="0"/>
          </a:p>
        </p:txBody>
      </p:sp>
      <p:sp>
        <p:nvSpPr>
          <p:cNvPr id="102" name="TextBox 101"/>
          <p:cNvSpPr txBox="1"/>
          <p:nvPr/>
        </p:nvSpPr>
        <p:spPr>
          <a:xfrm>
            <a:off x="3383868" y="3238270"/>
            <a:ext cx="244827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Доходы полученные в виде арендной платы за земельные участки государственной собственности  которые расположены в границах межселенной территории – </a:t>
            </a:r>
            <a:r>
              <a:rPr lang="ru-RU" sz="1050" b="1" dirty="0" smtClean="0"/>
              <a:t>35,4</a:t>
            </a:r>
            <a:endParaRPr lang="ru-RU" sz="1050" b="1" dirty="0"/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3373484" y="4426972"/>
            <a:ext cx="2448272" cy="802228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3370719" y="5294638"/>
            <a:ext cx="2448272" cy="253916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TextBox 106"/>
          <p:cNvSpPr txBox="1"/>
          <p:nvPr/>
        </p:nvSpPr>
        <p:spPr>
          <a:xfrm>
            <a:off x="3344876" y="4426972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Прочие поступления от использования имущества, находящегося в собственности поселения </a:t>
            </a:r>
            <a:r>
              <a:rPr lang="ru-RU" sz="1050" b="1" dirty="0" smtClean="0"/>
              <a:t>– 7,4</a:t>
            </a:r>
            <a:endParaRPr lang="ru-RU" sz="1050" b="1" dirty="0"/>
          </a:p>
        </p:txBody>
      </p:sp>
      <p:sp>
        <p:nvSpPr>
          <p:cNvPr id="108" name="TextBox 107"/>
          <p:cNvSpPr txBox="1"/>
          <p:nvPr/>
        </p:nvSpPr>
        <p:spPr>
          <a:xfrm>
            <a:off x="3406180" y="5294637"/>
            <a:ext cx="23869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Прочие неналоговые доходы – </a:t>
            </a:r>
            <a:r>
              <a:rPr lang="ru-RU" sz="1050" b="1" dirty="0" smtClean="0"/>
              <a:t>15,5</a:t>
            </a:r>
            <a:endParaRPr lang="ru-RU" sz="1050" b="1" dirty="0"/>
          </a:p>
        </p:txBody>
      </p:sp>
      <p:cxnSp>
        <p:nvCxnSpPr>
          <p:cNvPr id="110" name="Прямая соединительная линия 109"/>
          <p:cNvCxnSpPr>
            <a:stCxn id="8" idx="0"/>
            <a:endCxn id="8" idx="0"/>
          </p:cNvCxnSpPr>
          <p:nvPr/>
        </p:nvCxnSpPr>
        <p:spPr>
          <a:xfrm>
            <a:off x="1835695" y="162322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>
            <a:stCxn id="8" idx="0"/>
            <a:endCxn id="8" idx="0"/>
          </p:cNvCxnSpPr>
          <p:nvPr/>
        </p:nvCxnSpPr>
        <p:spPr>
          <a:xfrm>
            <a:off x="1835695" y="162322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 flipV="1">
            <a:off x="1788239" y="1608231"/>
            <a:ext cx="98893" cy="92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>
            <a:endCxn id="11" idx="0"/>
          </p:cNvCxnSpPr>
          <p:nvPr/>
        </p:nvCxnSpPr>
        <p:spPr>
          <a:xfrm>
            <a:off x="7508016" y="1608231"/>
            <a:ext cx="88320" cy="541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>
            <a:stCxn id="7" idx="2"/>
            <a:endCxn id="12" idx="0"/>
          </p:cNvCxnSpPr>
          <p:nvPr/>
        </p:nvCxnSpPr>
        <p:spPr>
          <a:xfrm>
            <a:off x="1880821" y="2126020"/>
            <a:ext cx="0" cy="73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>
            <a:stCxn id="13" idx="0"/>
            <a:endCxn id="12" idx="2"/>
          </p:cNvCxnSpPr>
          <p:nvPr/>
        </p:nvCxnSpPr>
        <p:spPr>
          <a:xfrm flipV="1">
            <a:off x="1880821" y="2503761"/>
            <a:ext cx="0" cy="704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>
            <a:stCxn id="81" idx="0"/>
            <a:endCxn id="13" idx="2"/>
          </p:cNvCxnSpPr>
          <p:nvPr/>
        </p:nvCxnSpPr>
        <p:spPr>
          <a:xfrm flipH="1" flipV="1">
            <a:off x="1880821" y="3315170"/>
            <a:ext cx="6311" cy="482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>
            <a:stCxn id="84" idx="0"/>
            <a:endCxn id="81" idx="2"/>
          </p:cNvCxnSpPr>
          <p:nvPr/>
        </p:nvCxnSpPr>
        <p:spPr>
          <a:xfrm flipH="1" flipV="1">
            <a:off x="1887132" y="3778912"/>
            <a:ext cx="7131" cy="531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>
            <a:stCxn id="87" idx="0"/>
          </p:cNvCxnSpPr>
          <p:nvPr/>
        </p:nvCxnSpPr>
        <p:spPr>
          <a:xfrm flipV="1">
            <a:off x="1934587" y="4986745"/>
            <a:ext cx="0" cy="20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>
            <a:stCxn id="84" idx="2"/>
            <a:endCxn id="17" idx="0"/>
          </p:cNvCxnSpPr>
          <p:nvPr/>
        </p:nvCxnSpPr>
        <p:spPr>
          <a:xfrm flipH="1">
            <a:off x="1894262" y="4893907"/>
            <a:ext cx="1" cy="928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>
            <a:stCxn id="17" idx="2"/>
          </p:cNvCxnSpPr>
          <p:nvPr/>
        </p:nvCxnSpPr>
        <p:spPr>
          <a:xfrm>
            <a:off x="1894262" y="5729561"/>
            <a:ext cx="1" cy="1477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>
            <a:stCxn id="10" idx="2"/>
            <a:endCxn id="15" idx="0"/>
          </p:cNvCxnSpPr>
          <p:nvPr/>
        </p:nvCxnSpPr>
        <p:spPr>
          <a:xfrm>
            <a:off x="4608004" y="2126020"/>
            <a:ext cx="13712" cy="732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/>
          <p:cNvCxnSpPr>
            <a:stCxn id="15" idx="2"/>
            <a:endCxn id="102" idx="0"/>
          </p:cNvCxnSpPr>
          <p:nvPr/>
        </p:nvCxnSpPr>
        <p:spPr>
          <a:xfrm flipH="1">
            <a:off x="4608004" y="3107419"/>
            <a:ext cx="13712" cy="1308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>
            <a:stCxn id="86" idx="2"/>
            <a:endCxn id="104" idx="0"/>
          </p:cNvCxnSpPr>
          <p:nvPr/>
        </p:nvCxnSpPr>
        <p:spPr>
          <a:xfrm>
            <a:off x="4594855" y="4349936"/>
            <a:ext cx="2765" cy="77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139"/>
          <p:cNvCxnSpPr>
            <a:stCxn id="104" idx="2"/>
            <a:endCxn id="108" idx="0"/>
          </p:cNvCxnSpPr>
          <p:nvPr/>
        </p:nvCxnSpPr>
        <p:spPr>
          <a:xfrm>
            <a:off x="4597620" y="5229200"/>
            <a:ext cx="2044" cy="65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13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1996" y="404664"/>
            <a:ext cx="757290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Расходы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бюджета сельского поселения Вата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тыс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 рублей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547008387"/>
              </p:ext>
            </p:extLst>
          </p:nvPr>
        </p:nvGraphicFramePr>
        <p:xfrm>
          <a:off x="0" y="604719"/>
          <a:ext cx="9144000" cy="6253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217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вгений\Desktop\72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179" y="1052736"/>
            <a:ext cx="2416519" cy="1954655"/>
          </a:xfrm>
          <a:prstGeom prst="ellipse">
            <a:avLst/>
          </a:prstGeom>
          <a:noFill/>
          <a:ln>
            <a:noFill/>
          </a:ln>
          <a:effectLst>
            <a:softEdge rad="112500"/>
          </a:effectLst>
        </p:spPr>
      </p:pic>
      <p:pic>
        <p:nvPicPr>
          <p:cNvPr id="1027" name="Picture 3" descr="C:\Users\Евгений\Desktop\уличное-освещение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703" y="3284984"/>
            <a:ext cx="1864956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Евгений\Desktop\032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783" y="5229200"/>
            <a:ext cx="1531313" cy="1413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18637" y="404664"/>
            <a:ext cx="303961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Расходы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сфере ЖКХ</a:t>
            </a:r>
            <a:endParaRPr lang="ru-RU" sz="20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tx1"/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61101" y="642641"/>
            <a:ext cx="2007281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полугодие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2014</a:t>
            </a:r>
            <a:endParaRPr lang="ru-RU" sz="17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2046,3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тыс. руб.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271880" y="598774"/>
            <a:ext cx="2007281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полугодие 2013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1645,3 тыс. руб.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61527" y="1706896"/>
            <a:ext cx="24064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Жилищное хозяйство</a:t>
            </a:r>
          </a:p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1657,0 </a:t>
            </a:r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тыс.руб.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91301" y="1706897"/>
            <a:ext cx="23391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Жилищное хозяйство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1274,9 тыс.руб.</a:t>
            </a:r>
            <a:endParaRPr lang="ru-RU" sz="16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40327" y="3645024"/>
            <a:ext cx="22012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Уличное освещение</a:t>
            </a:r>
            <a:endParaRPr lang="ru-RU" sz="16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355,5 </a:t>
            </a:r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тыс.руб.</a:t>
            </a:r>
            <a:endParaRPr lang="ru-RU" sz="16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60230" y="3645024"/>
            <a:ext cx="22012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Уличное освещение</a:t>
            </a:r>
            <a:endParaRPr lang="ru-RU" sz="16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256,6 тыс.руб.</a:t>
            </a:r>
            <a:endParaRPr lang="ru-RU" sz="16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05994" y="5612794"/>
            <a:ext cx="18630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Благоустройство</a:t>
            </a:r>
            <a:endParaRPr lang="ru-RU" sz="16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a:endParaRP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33,8 </a:t>
            </a:r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тыс.руб.</a:t>
            </a:r>
            <a:endParaRPr lang="ru-RU" sz="16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29347" y="5628122"/>
            <a:ext cx="18630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Благоустройство</a:t>
            </a:r>
            <a:endParaRPr lang="ru-RU" sz="16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a:endParaRP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113,8 тыс.руб.</a:t>
            </a:r>
            <a:endParaRPr lang="ru-RU" sz="16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5688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84383" y="404664"/>
            <a:ext cx="630813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Расходы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сфере физической культуры и спорта</a:t>
            </a:r>
            <a:endParaRPr lang="ru-RU" sz="20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tx1"/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5" y="980728"/>
            <a:ext cx="2007281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полугодие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2014</a:t>
            </a:r>
            <a:endParaRPr lang="ru-RU" sz="17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2,6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тыс.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00192" y="998693"/>
            <a:ext cx="2007281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полугодие 2013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25,0 тыс. руб.</a:t>
            </a:r>
          </a:p>
        </p:txBody>
      </p:sp>
      <p:pic>
        <p:nvPicPr>
          <p:cNvPr id="2051" name="Picture 3" descr="C:\Users\Евгений\Desktop\96782110306jpg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306" y="1488517"/>
            <a:ext cx="2296290" cy="17244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Евгений\Desktop\award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392" y="3356992"/>
            <a:ext cx="1882118" cy="18821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Евгений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218" y="5239110"/>
            <a:ext cx="2103735" cy="16188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04752" y="3882552"/>
            <a:ext cx="28745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Расходы на приобретение 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призов к праздникам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2,6 </a:t>
            </a:r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тыс.руб.</a:t>
            </a:r>
            <a:endParaRPr lang="ru-RU" sz="16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74592" y="1974021"/>
            <a:ext cx="28584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Расходы на приобретение</a:t>
            </a:r>
          </a:p>
          <a:p>
            <a:pPr algn="ctr"/>
            <a:r>
              <a:rPr lang="ru-RU" sz="1600" b="1" i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о</a:t>
            </a:r>
            <a:r>
              <a:rPr lang="ru-RU" sz="1600" b="1" i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сновных средств</a:t>
            </a:r>
          </a:p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1,5 тыс.руб.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42795" y="3857291"/>
            <a:ext cx="28745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Расходы на приобретение 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призов к праздникам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9,9 тыс.руб.</a:t>
            </a:r>
            <a:endParaRPr lang="ru-RU" sz="16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942795" y="5612906"/>
            <a:ext cx="28745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Расходы на приобретение 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материальных запасов</a:t>
            </a:r>
            <a:endParaRPr lang="ru-RU" sz="16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a:endParaRP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13,6 тыс.руб.</a:t>
            </a:r>
            <a:endParaRPr lang="ru-RU" sz="16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6187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0406" y="404664"/>
            <a:ext cx="585609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Расходы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сфере культуры, кинематографии</a:t>
            </a:r>
            <a:endParaRPr lang="ru-RU" sz="20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tx1"/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5" y="980728"/>
            <a:ext cx="2007281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полугодие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2014</a:t>
            </a:r>
            <a:endParaRPr lang="ru-RU" sz="17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3136,5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тыс.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00192" y="998693"/>
            <a:ext cx="2007281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полугодие 2013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2753,4 тыс. руб.</a:t>
            </a:r>
          </a:p>
        </p:txBody>
      </p:sp>
      <p:pic>
        <p:nvPicPr>
          <p:cNvPr id="3074" name="Picture 2" descr="C:\Users\Евгений\Desktop\культура оркест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454" y="1631223"/>
            <a:ext cx="2487991" cy="16638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Евгений\Desktop\fil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181" y="3373380"/>
            <a:ext cx="2290540" cy="17281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Евгений\Desktop\Театр-искусства-в-Лондоне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255" y="5061381"/>
            <a:ext cx="2260120" cy="17966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37492" y="1999282"/>
            <a:ext cx="18565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Культура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2663,6 </a:t>
            </a:r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тыс.руб.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02481" y="3882552"/>
            <a:ext cx="18790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Кинематография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97,2 </a:t>
            </a:r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тыс.руб.</a:t>
            </a:r>
            <a:endParaRPr lang="ru-RU" sz="16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1778" y="5638167"/>
            <a:ext cx="306045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Другие вопросы в области</a:t>
            </a:r>
          </a:p>
          <a:p>
            <a:pPr algn="ctr"/>
            <a:r>
              <a:rPr lang="ru-RU" sz="16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effectLst/>
              </a:rPr>
              <a:t>Культуры. Кинематографии.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375,7 </a:t>
            </a:r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тыс.руб.</a:t>
            </a:r>
            <a:endParaRPr lang="ru-RU" sz="16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66510" y="1971651"/>
            <a:ext cx="19511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Культура, спорт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2189,5 тыс.руб.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78790" y="3854921"/>
            <a:ext cx="18790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Кинематография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94,9 тыс.руб.</a:t>
            </a:r>
            <a:endParaRPr lang="ru-RU" sz="16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88087" y="5610536"/>
            <a:ext cx="306045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Другие вопросы в области</a:t>
            </a:r>
          </a:p>
          <a:p>
            <a:pPr algn="ctr"/>
            <a:r>
              <a:rPr lang="ru-RU" sz="16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effectLst/>
              </a:rPr>
              <a:t>Культуры. Кинематографии.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469,0 тыс.руб.</a:t>
            </a:r>
            <a:endParaRPr lang="ru-RU" sz="16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9729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36244" y="404664"/>
            <a:ext cx="560441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Расходы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сфере национальной экономики</a:t>
            </a:r>
            <a:endParaRPr lang="ru-RU" sz="20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tx1"/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5" y="980728"/>
            <a:ext cx="2007281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полугодие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2014</a:t>
            </a:r>
            <a:endParaRPr lang="ru-RU" sz="17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1109,5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тыс.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00192" y="969328"/>
            <a:ext cx="2007281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полугодие 2013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1105,1 тыс. руб.</a:t>
            </a:r>
          </a:p>
        </p:txBody>
      </p:sp>
      <p:pic>
        <p:nvPicPr>
          <p:cNvPr id="4098" name="Picture 2" descr="C:\Users\Евгений\Desktop\glo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894" y="1412776"/>
            <a:ext cx="2103314" cy="19170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Евгений\Desktop\w361h238_nb598_img_main_519_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225" y="3201822"/>
            <a:ext cx="1276651" cy="168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Евгений\Desktop\16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193" y="4888407"/>
            <a:ext cx="2270715" cy="1512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56163" y="1999282"/>
            <a:ext cx="24192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Связь и информатика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386,5 </a:t>
            </a:r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тыс.руб.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3534" y="3068960"/>
            <a:ext cx="337765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Программа ХМАО-Югры 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«Содействие занятости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Населения на </a:t>
            </a:r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2014-2020 </a:t>
            </a:r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годы»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70,6 </a:t>
            </a:r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тыс.руб.</a:t>
            </a:r>
            <a:endParaRPr lang="ru-RU" sz="16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82570" y="5373216"/>
            <a:ext cx="291618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Содержание и управление </a:t>
            </a:r>
          </a:p>
          <a:p>
            <a:pPr algn="ctr"/>
            <a:r>
              <a:rPr lang="ru-RU" sz="16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effectLst/>
              </a:rPr>
              <a:t>Дорожным хозяйством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a:rPr>
              <a:t>527,0 тыс.руб.</a:t>
            </a:r>
            <a:endParaRPr lang="ru-RU" sz="16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94206" y="2013820"/>
            <a:ext cx="24192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Связь и информатика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399,1 тыс.руб.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31577" y="3521043"/>
            <a:ext cx="333136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Программа ХМАО-Югры 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«Содействие занятости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Населения на 2011-2013 годы»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179,0 тыс.руб.</a:t>
            </a:r>
            <a:endParaRPr lang="ru-RU" sz="16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4598261"/>
            <a:ext cx="27156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</a:rPr>
              <a:t>Содержание и управление </a:t>
            </a:r>
          </a:p>
          <a:p>
            <a:pPr lvl="0" algn="ctr"/>
            <a:r>
              <a:rPr lang="ru-RU" sz="1600" b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</a:rPr>
              <a:t>Дорожным хозяйством</a:t>
            </a:r>
          </a:p>
          <a:p>
            <a:pPr lvl="0" algn="ctr"/>
            <a:r>
              <a:rPr lang="ru-RU" sz="1600" b="1" dirty="0" smtClean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</a:rPr>
              <a:t>652,4 </a:t>
            </a:r>
            <a:r>
              <a:rPr lang="ru-RU" sz="1600" b="1" dirty="0" err="1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</a:rPr>
              <a:t>тыс.руб</a:t>
            </a:r>
            <a:r>
              <a:rPr lang="ru-RU" sz="1600" b="1" dirty="0">
                <a:ln w="10541" cmpd="sng">
                  <a:solidFill>
                    <a:srgbClr val="5ECCF3">
                      <a:lumMod val="75000"/>
                    </a:srgbClr>
                  </a:solidFill>
                  <a:prstDash val="solid"/>
                </a:ln>
                <a:solidFill>
                  <a:prstClr val="black"/>
                </a:solidFill>
              </a:rPr>
              <a:t>.</a:t>
            </a:r>
            <a:endParaRPr lang="ru-RU" sz="1600" b="1" dirty="0">
              <a:ln w="10541" cmpd="sng">
                <a:solidFill>
                  <a:srgbClr val="5ECCF3">
                    <a:lumMod val="75000"/>
                  </a:srgbClr>
                </a:solidFill>
                <a:prstDash val="solid"/>
              </a:ln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09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70898" y="404664"/>
            <a:ext cx="533511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Расходы</a:t>
            </a:r>
            <a:r>
              <a:rPr lang="ru-RU" sz="2000" b="1" cap="none" spc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tx1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сфере национальной обороны</a:t>
            </a:r>
            <a:endParaRPr lang="ru-RU" sz="2000" b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tx1"/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5" y="980728"/>
            <a:ext cx="2007281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полугодие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2014</a:t>
            </a:r>
            <a:endParaRPr lang="ru-RU" sz="17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48,2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тыс.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00192" y="969328"/>
            <a:ext cx="2007281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полугодие 2013</a:t>
            </a:r>
          </a:p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53,4 тыс. руб.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1956" y="3058523"/>
            <a:ext cx="228139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Фонд оплаты труда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48,2 </a:t>
            </a:r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тыс.руб.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63134" y="3058523"/>
            <a:ext cx="228139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Фонд оплаты труда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ctr"/>
            <a:r>
              <a:rPr lang="ru-RU" sz="1600" b="1" i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53,4 тыс.руб.</a:t>
            </a:r>
            <a:endParaRPr lang="ru-RU" sz="1600" b="1" i="1" cap="none" spc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5123" name="Picture 3" descr="C:\Users\Евгений\Desktop\02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527" y="2093982"/>
            <a:ext cx="2513856" cy="25138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98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2283</TotalTime>
  <Words>1249</Words>
  <Application>Microsoft Office PowerPoint</Application>
  <PresentationFormat>Экран (4:3)</PresentationFormat>
  <Paragraphs>304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Радеон</dc:creator>
  <cp:lastModifiedBy>Buh2</cp:lastModifiedBy>
  <cp:revision>74</cp:revision>
  <dcterms:created xsi:type="dcterms:W3CDTF">2013-08-08T06:26:24Z</dcterms:created>
  <dcterms:modified xsi:type="dcterms:W3CDTF">2015-07-27T05:54:59Z</dcterms:modified>
</cp:coreProperties>
</file>