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26"/>
    <a:srgbClr val="9A0000"/>
    <a:srgbClr val="DDF9FF"/>
    <a:srgbClr val="41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78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8556430446198E-2"/>
          <c:y val="3.2656249999999998E-2"/>
          <c:w val="0.65432513123359581"/>
          <c:h val="0.89245847683590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82550"/>
            <a:scene3d>
              <a:camera prst="orthographicFront"/>
              <a:lightRig rig="threePt" dir="t"/>
            </a:scene3d>
            <a:sp3d prstMaterial="softEdge">
              <a:bevelT prst="relaxedInset"/>
            </a:sp3d>
          </c:spPr>
          <c:invertIfNegative val="0"/>
          <c:dLbls>
            <c:dLbl>
              <c:idx val="0"/>
              <c:layout>
                <c:manualLayout>
                  <c:x val="0.15972211286089238"/>
                  <c:y val="-3.046416753061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2774,2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944433508311471"/>
                  <c:y val="-3.85877429784460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3081,3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квартал 7818,7 тыс. рублей</c:v>
                </c:pt>
                <c:pt idx="1">
                  <c:v>2013 год I квартал 6620,2 тыс. рублей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2774.2</c:v>
                </c:pt>
                <c:pt idx="1">
                  <c:v>3081.3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7222222222222222"/>
                  <c:y val="-1.42165368867959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944433508311471"/>
                  <c:y val="-1.82784045687375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квартал 7818,7 тыс. рублей</c:v>
                </c:pt>
                <c:pt idx="1">
                  <c:v>2013 год I квартал 6620,2 тыс.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7083322397200351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5"/>
                  <c:y val="-6.0928015229125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квартал 7818,7 тыс. рублей</c:v>
                </c:pt>
                <c:pt idx="1">
                  <c:v>2013 год I квартал 6620,2 тыс.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73.8</c:v>
                </c:pt>
                <c:pt idx="1">
                  <c:v>192.7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22397200351"/>
                  <c:y val="-6.7020976668088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388888888888888"/>
                  <c:y val="-8.326828747980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квартал 7818,7 тыс. рублей</c:v>
                </c:pt>
                <c:pt idx="1">
                  <c:v>2013 год I квартал 6620,2 тыс.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389.9</c:v>
                </c:pt>
                <c:pt idx="1">
                  <c:v>227.2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500000000000004"/>
                  <c:y val="-7.31136182749503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972222222222221"/>
                  <c:y val="-8.5299221320775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квартал 7818,7 тыс. рублей</c:v>
                </c:pt>
                <c:pt idx="1">
                  <c:v>2013 год I квартал 6620,2 тыс. рублей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1194.5999999999999</c:v>
                </c:pt>
                <c:pt idx="1">
                  <c:v>197.3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9166666666666671"/>
                  <c:y val="-6.905175059300869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1112,6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50000000000011"/>
                  <c:y val="-9.3422956684658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квартал 7818,7 тыс. рублей</c:v>
                </c:pt>
                <c:pt idx="1">
                  <c:v>2013 год I квартал 6620,2 тыс. рублей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1112.5999999999999</c:v>
                </c:pt>
                <c:pt idx="1">
                  <c:v>1049.5999999999999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7916655730533684"/>
                  <c:y val="-7.9206419797862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"/>
                  <c:y val="-0.105608559730483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квартал 7818,7 тыс. рублей</c:v>
                </c:pt>
                <c:pt idx="1">
                  <c:v>2013 год I квартал 6620,2 тыс. рублей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</c:v>
                </c:pt>
                <c:pt idx="1">
                  <c:v>5.8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0.1680555555555556"/>
                  <c:y val="-7.7175485956892068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2273,6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50000000000011"/>
                  <c:y val="-0.15638190575475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cap="none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квартал 7818,7 тыс. рублей</c:v>
                </c:pt>
                <c:pt idx="1">
                  <c:v>2013 год I квартал 6620,2 тыс. рублей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2273.6</c:v>
                </c:pt>
                <c:pt idx="1">
                  <c:v>1866.3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14"/>
        <c:shape val="cylinder"/>
        <c:axId val="77720576"/>
        <c:axId val="77726464"/>
        <c:axId val="0"/>
      </c:bar3DChart>
      <c:catAx>
        <c:axId val="77720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77726464"/>
        <c:crosses val="autoZero"/>
        <c:auto val="1"/>
        <c:lblAlgn val="ctr"/>
        <c:lblOffset val="100"/>
        <c:noMultiLvlLbl val="0"/>
      </c:catAx>
      <c:valAx>
        <c:axId val="77726464"/>
        <c:scaling>
          <c:orientation val="minMax"/>
          <c:max val="18000"/>
        </c:scaling>
        <c:delete val="0"/>
        <c:axPos val="l"/>
        <c:majorGridlines/>
        <c:minorGridlines>
          <c:spPr>
            <a:ln w="9525"/>
          </c:spPr>
        </c:minorGridlines>
        <c:numFmt formatCode="#,##0" sourceLinked="0"/>
        <c:majorTickMark val="in"/>
        <c:minorTickMark val="none"/>
        <c:tickLblPos val="nextTo"/>
        <c:spPr>
          <a:ln>
            <a:tailEnd type="none" w="med" len="med"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7772057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3964326334208239"/>
          <c:y val="2.5986518117449064E-2"/>
          <c:w val="0.153"/>
          <c:h val="0.96091420604966826"/>
        </c:manualLayout>
      </c:layout>
      <c:overlay val="0"/>
      <c:spPr>
        <a:ln>
          <a:noFill/>
        </a:ln>
      </c:spPr>
      <c:txPr>
        <a:bodyPr/>
        <a:lstStyle/>
        <a:p>
          <a:pPr>
            <a:defRPr sz="1450" b="0" i="0" kern="0" spc="0" normalizeH="0" baseline="6000">
              <a:solidFill>
                <a:schemeClr val="accent1">
                  <a:lumMod val="7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0.19831</cdr:y>
    </cdr:from>
    <cdr:to>
      <cdr:x>0</cdr:x>
      <cdr:y>0.20983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0" y="1240105"/>
          <a:ext cx="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0.29043</cdr:y>
    </cdr:from>
    <cdr:to>
      <cdr:x>0</cdr:x>
      <cdr:y>0.29043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0" y="1816169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0.05113</cdr:x>
      <cdr:y>0.39407</cdr:y>
    </cdr:from>
    <cdr:to>
      <cdr:x>0.05113</cdr:x>
      <cdr:y>0.39407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67544" y="246424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0.48619</cdr:y>
    </cdr:from>
    <cdr:to>
      <cdr:x>0.4055</cdr:x>
      <cdr:y>0.50922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3419872" y="3040305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0.53225</cdr:y>
    </cdr:from>
    <cdr:to>
      <cdr:x>0.41338</cdr:x>
      <cdr:y>0.5668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419872" y="3328337"/>
          <a:ext cx="36004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0.5668</cdr:y>
    </cdr:from>
    <cdr:to>
      <cdr:x>0.41338</cdr:x>
      <cdr:y>0.58983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3347864" y="3544361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0.60135</cdr:y>
    </cdr:from>
    <cdr:to>
      <cdr:x>0.42125</cdr:x>
      <cdr:y>0.60135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>
          <a:off x="3347864" y="3760385"/>
          <a:ext cx="50405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0.67044</cdr:y>
    </cdr:from>
    <cdr:to>
      <cdr:x>0.4055</cdr:x>
      <cdr:y>0.67044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3419872" y="4192433"/>
          <a:ext cx="28803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0.16377</cdr:y>
    </cdr:from>
    <cdr:to>
      <cdr:x>1</cdr:x>
      <cdr:y>0.16377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9144000" y="1024081"/>
          <a:ext cx="0" cy="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0.27892</cdr:y>
    </cdr:from>
    <cdr:to>
      <cdr:x>1</cdr:x>
      <cdr:y>0.27892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>
          <a:off x="9144000" y="174416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0.3365</cdr:y>
    </cdr:from>
    <cdr:to>
      <cdr:x>1</cdr:x>
      <cdr:y>0.3365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H="1">
          <a:off x="9144000" y="210420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0.43749</cdr:y>
    </cdr:from>
    <cdr:to>
      <cdr:x>1</cdr:x>
      <cdr:y>0.44901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>
          <a:off x="9144000" y="2735753"/>
          <a:ext cx="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0.68479</cdr:x>
      <cdr:y>0.48355</cdr:y>
    </cdr:from>
    <cdr:to>
      <cdr:x>0.73992</cdr:x>
      <cdr:y>0.51809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H="1">
          <a:off x="6261735" y="3023785"/>
          <a:ext cx="504109" cy="2159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0.5181</cdr:y>
    </cdr:from>
    <cdr:to>
      <cdr:x>1</cdr:x>
      <cdr:y>0.52961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>
          <a:off x="9144000" y="3239809"/>
          <a:ext cx="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0.52961</cdr:y>
    </cdr:from>
    <cdr:to>
      <cdr:x>1</cdr:x>
      <cdr:y>0.55264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 flipH="1" flipV="1">
          <a:off x="9144000" y="3311817"/>
          <a:ext cx="0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0.71629</cdr:x>
      <cdr:y>0.58719</cdr:y>
    </cdr:from>
    <cdr:to>
      <cdr:x>0.75567</cdr:x>
      <cdr:y>0.58719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>
          <a:off x="6549767" y="3671857"/>
          <a:ext cx="36009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670" y="404664"/>
            <a:ext cx="8135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характеристики бюджета сельского поселения Вата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сравнении </a:t>
            </a:r>
            <a:r>
              <a:rPr lang="en-US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квартал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en-US" sz="20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 </a:t>
            </a:r>
            <a:r>
              <a:rPr lang="ru-RU" sz="20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кварталом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2013 годов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0404" y="1625679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4893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6927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7354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4893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6927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4501" y="354559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5420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6927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354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385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692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74420" y="27552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3459" y="368213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9362" y="454717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Дефицит(-),</a:t>
            </a:r>
          </a:p>
          <a:p>
            <a:r>
              <a:rPr lang="ru-RU" sz="1600" dirty="0" smtClean="0"/>
              <a:t>Профицит(+),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60" y="1112550"/>
            <a:ext cx="7848872" cy="598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55865" y="275526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20319,0</a:t>
            </a:r>
            <a:endParaRPr lang="ru-RU" sz="1600" dirty="0" smtClean="0"/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7873" y="369841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7818,7</a:t>
            </a:r>
            <a:endParaRPr lang="ru-RU" sz="1600" dirty="0" smtClean="0"/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7428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12500,3</a:t>
            </a:r>
            <a:endParaRPr lang="ru-RU" sz="1600" dirty="0" smtClean="0"/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98935" y="275971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6556,7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4956" y="36642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6620,2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935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-63,5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4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660" y="404664"/>
            <a:ext cx="6027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безопасности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правоохранительной деятельности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638" y="1052735"/>
            <a:ext cx="17251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73,8 тыс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92364" y="1052736"/>
            <a:ext cx="182293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192,7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6146" name="Picture 2" descr="C:\Users\Евгений\Desktop\41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1" y="1668289"/>
            <a:ext cx="2540090" cy="142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6136" y="1668289"/>
            <a:ext cx="236968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Фонд заработной платы подсобным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сезонным рабочим работающих в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поселении по срочным трудовым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договором от центра занятости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9201" y="1843797"/>
            <a:ext cx="22894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186,8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7" name="Picture 3" descr="C:\Users\Евгений\Desktop\15702858-s--n---n--n----nzn-n-n--n--n-------n---n-n-noe-------n---noe---n--n--n--n----n----n---n-n------n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88" y="2996952"/>
            <a:ext cx="1346617" cy="134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2564904"/>
            <a:ext cx="2422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Долгосрочная целевая программа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«Комплексные меры безопасности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объектах социального назначения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жилищного фонда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2012-2014 годы»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34281" y="3016623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Долгосрочная целевая программа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«Комплексные меры безопасности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объектах социального назначения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 жилищного фонда с.п. Вата на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2012-2014 годы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»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0,3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4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27" y="4221088"/>
            <a:ext cx="1017138" cy="134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23810" y="4439931"/>
            <a:ext cx="156004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Субсидии в рамках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Программы ХМАО-Югры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8" name="Picture 4" descr="C:\Users\Евгений\Desktop\1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0" y="5351034"/>
            <a:ext cx="1218398" cy="150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22632" y="5538856"/>
            <a:ext cx="2701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рисков и смягчение последствий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чрезвычайных ситуаций природного и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технологического характера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5,6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136" y="3647564"/>
            <a:ext cx="3054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ЗАГС-0,00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86145"/>
            <a:ext cx="3169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  в целях обеспечения государственной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программы»Управление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2014-2020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»-6,0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9" y="479387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защиту населения и территории от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поселедствий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чрезвычайных ситуаций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-67,8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Субсидия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 целях обеспечения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старх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имущ-ва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программы»Управление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2014-2020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817" y="404664"/>
            <a:ext cx="56493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общегосударственные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27" y="800534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2774,2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2980" y="800535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3081,3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7170" name="Picture 2" descr="C:\Users\Евгений\Desktop\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67" y="1416087"/>
            <a:ext cx="1256801" cy="725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1288" y="1404989"/>
            <a:ext cx="210506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309,8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6037" y="1416087"/>
            <a:ext cx="2105063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358,7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2" name="Picture 4" descr="C:\Users\Евгений\Desktop\zakonodatelnaj_b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2154441"/>
            <a:ext cx="1044575" cy="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5320" y="2050703"/>
            <a:ext cx="233269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4260" y="2050703"/>
            <a:ext cx="233269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3,0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4" name="Picture 6" descr="C:\Users\Евгений\Desktop\im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3024184"/>
            <a:ext cx="1190625" cy="8572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21720" y="3024184"/>
            <a:ext cx="227498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1013,2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33114" y="3052975"/>
            <a:ext cx="227498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1689,8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5" name="Picture 7" descr="C:\Users\Евгений\Desktop\logo-yugor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2" y="3881434"/>
            <a:ext cx="1584176" cy="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33173" y="3732070"/>
            <a:ext cx="166103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133,0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68052" y="3732070"/>
            <a:ext cx="1661032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54,4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6" name="Picture 8" descr="C:\Users\Евгений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98619"/>
            <a:ext cx="1233487" cy="923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29197" y="4617139"/>
            <a:ext cx="205857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1315,2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1317" y="4532994"/>
            <a:ext cx="2058576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975,4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7" name="Picture 9" descr="C:\Users\Евгений\Desktop\cc26c608e134e0ecfeadb4aeebc90f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8" y="5433045"/>
            <a:ext cx="1276206" cy="1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07766" y="5717205"/>
            <a:ext cx="2311851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оплату дополнительных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арантий и компенсаций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3,0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16095" y="5624872"/>
            <a:ext cx="25090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Пособие и компенсации граждан и иные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оциальные выплаты, кроме публичных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Нормативных обязательств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752" y="404664"/>
            <a:ext cx="7643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Межбюджетные трансферты общего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27" y="800534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2273,6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2980" y="800535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1866,3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8195" name="Picture 3" descr="C:\Users\Евгений\Desktop\116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94" y="1311225"/>
            <a:ext cx="1142553" cy="8608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вгений\Desktop\big_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76" y="2172053"/>
            <a:ext cx="1894389" cy="11206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96" y="3371808"/>
            <a:ext cx="2465509" cy="32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215915" y="1345231"/>
            <a:ext cx="4095994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Целевая программа «Развитие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Внутриквартальные проезды и поселковые автомобильные дороги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6699" y="1988840"/>
            <a:ext cx="3750496" cy="15850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Жилой дом по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ул.Кедровая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д.14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1353,6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реализацию мероприятий муниципальной программы «Развитие транспортной системы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2014-2020гг»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920,0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699" y="3501008"/>
            <a:ext cx="315620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Сельский дом культуры на 150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мест-0,00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Сооружение пандусов,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оручней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и</a:t>
            </a:r>
          </a:p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усранение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порогов-0,00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09083" y="1329495"/>
            <a:ext cx="3204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Целевая программа «Мероприятия в области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радостроительной деятельности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Нижневартовского района на 2013-2015 г. д. Вата»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87,5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1555" y="2107481"/>
            <a:ext cx="269977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«Содействие развитию строительства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2011-2013 годы и на период до 2015 г.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Подпрограмма Градостроительная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деятельность»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87,5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58111" y="3047409"/>
            <a:ext cx="2880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Комплексная программа капитального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капитального ремонта объектов ЖКХ к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аботе в ОЗП н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448,3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2984" y="4077072"/>
            <a:ext cx="294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«Комплексная программа капитального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капитального ремонта объектов ЖКХ к </a:t>
            </a:r>
          </a:p>
          <a:p>
            <a:pPr algn="ctr"/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аботе в ОЗП н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годы»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1243,0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8519" y="5122743"/>
            <a:ext cx="3081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«Модернизация и реформирование жилищного-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коммунального комплекса на территории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Нижневартовского района на 2011-2013 годы»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74429" y="5815784"/>
            <a:ext cx="347402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«Комплексная программа капитального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  <a:r>
              <a:rPr lang="ru-RU" sz="9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капитального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ремонта объектов ЖКХ к работе в ОЗП н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годы»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0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</a:t>
            </a:r>
            <a:r>
              <a:rPr lang="en-US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квартал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994579"/>
            <a:ext cx="1724594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20319</a:t>
            </a:r>
            <a:endParaRPr lang="ru-RU" sz="1200" b="1" dirty="0" smtClean="0"/>
          </a:p>
          <a:p>
            <a:pPr algn="ctr"/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659085"/>
            <a:ext cx="2394506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dirty="0" smtClean="0"/>
              <a:t>157,2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659085"/>
            <a:ext cx="2520280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6"/>
            <a:ext cx="2448272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199233"/>
            <a:ext cx="2394506" cy="3045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986745"/>
            <a:ext cx="2367623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58,7</a:t>
            </a:r>
            <a:endParaRPr lang="ru-RU" sz="12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20103,1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74696" y="2232579"/>
            <a:ext cx="161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116,6</a:t>
            </a:r>
            <a:endParaRPr lang="ru-RU" sz="1050" b="1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облагаемых по налоговой ставке, установленной пунктом 1 статьи 221 НК РФ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778912"/>
            <a:ext cx="2367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поселения- </a:t>
            </a:r>
            <a:r>
              <a:rPr lang="ru-RU" sz="1050" b="1" dirty="0" smtClean="0"/>
              <a:t>7,8</a:t>
            </a:r>
            <a:endParaRPr lang="ru-RU" sz="105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805264"/>
            <a:ext cx="2367622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35258" y="2199233"/>
            <a:ext cx="2519194" cy="115018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988821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1 пункта 1 статьи 394 НК РФ – </a:t>
            </a:r>
            <a:r>
              <a:rPr lang="ru-RU" sz="1050" b="1" dirty="0" smtClean="0"/>
              <a:t>0,3</a:t>
            </a:r>
            <a:endParaRPr lang="ru-RU" sz="10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76157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2 пункта 1 статьи 394 НК РФ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375528" y="2277463"/>
            <a:ext cx="24482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Доходы полученные в виде арендной платы за земельные участки государственной собственности  которые расположены в границах межселенной территории – </a:t>
            </a:r>
            <a:r>
              <a:rPr lang="ru-RU" sz="1050" b="1" dirty="0" smtClean="0"/>
              <a:t>35,2</a:t>
            </a:r>
            <a:endParaRPr lang="ru-RU" sz="105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3462746"/>
            <a:ext cx="2448272" cy="41549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353161" y="3977369"/>
            <a:ext cx="2448272" cy="2539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3462746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доходы от оказания платных услуг(работ)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13036" y="3977369"/>
            <a:ext cx="2386968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/>
              <a:t>Прочие доходы от использования имущества и прав – </a:t>
            </a:r>
            <a:r>
              <a:rPr lang="ru-RU" sz="1050" b="1" dirty="0" smtClean="0"/>
              <a:t>2,6</a:t>
            </a:r>
            <a:endParaRPr lang="ru-RU" sz="105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>
            <a:off x="1887132" y="3778912"/>
            <a:ext cx="7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94262" y="4840741"/>
            <a:ext cx="1" cy="14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>
            <a:off x="4594855" y="3349415"/>
            <a:ext cx="2765" cy="113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7620" y="3878244"/>
            <a:ext cx="8900" cy="9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45364" y="5805264"/>
            <a:ext cx="3514868" cy="577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prstClr val="black"/>
                </a:solidFill>
              </a:rPr>
              <a:t>Государственная пошлина -</a:t>
            </a:r>
            <a:r>
              <a:rPr lang="ru-RU" sz="1050" b="1" dirty="0" smtClean="0">
                <a:solidFill>
                  <a:prstClr val="black"/>
                </a:solidFill>
              </a:rPr>
              <a:t>32,5</a:t>
            </a:r>
            <a:endParaRPr lang="ru-RU" sz="1050" b="1" dirty="0" smtClean="0">
              <a:solidFill>
                <a:prstClr val="black"/>
              </a:solidFill>
            </a:endParaRP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7864" y="4509119"/>
            <a:ext cx="210638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50" dirty="0" smtClean="0">
                <a:solidFill>
                  <a:prstClr val="black"/>
                </a:solidFill>
              </a:rPr>
              <a:t>Доходы от продажи материальных и нематериальных активов– </a:t>
            </a:r>
            <a:r>
              <a:rPr lang="ru-RU" sz="1050" b="1" dirty="0" smtClean="0">
                <a:solidFill>
                  <a:prstClr val="black"/>
                </a:solidFill>
              </a:rPr>
              <a:t>20,9</a:t>
            </a:r>
            <a:endParaRPr lang="ru-RU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</a:t>
            </a:r>
            <a:r>
              <a:rPr lang="en-US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квартал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2013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994579"/>
            <a:ext cx="1724594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6556,7</a:t>
            </a:r>
            <a:endParaRPr lang="ru-RU" sz="1200" b="1" dirty="0" smtClean="0"/>
          </a:p>
          <a:p>
            <a:pPr algn="ctr"/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659085"/>
            <a:ext cx="2394506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dirty="0" smtClean="0"/>
              <a:t>944,2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659085"/>
            <a:ext cx="2520280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6"/>
            <a:ext cx="2448272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199233"/>
            <a:ext cx="2394506" cy="3045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986745"/>
            <a:ext cx="2367623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23,2</a:t>
            </a:r>
            <a:endParaRPr lang="ru-RU" sz="12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5589,3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43607" y="2232579"/>
            <a:ext cx="161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930,4</a:t>
            </a:r>
            <a:endParaRPr lang="ru-RU" sz="1050" b="1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полученных физическими лицами в соответствии со статьей 228 Налогового кодекса РФ – </a:t>
            </a:r>
            <a:r>
              <a:rPr lang="ru-RU" sz="1050" b="1" dirty="0" smtClean="0"/>
              <a:t>4,2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832078"/>
            <a:ext cx="2367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1050" b="1" dirty="0" smtClean="0"/>
              <a:t>4,5</a:t>
            </a:r>
            <a:endParaRPr lang="ru-RU" sz="105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805264"/>
            <a:ext cx="2367622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62119" y="2154368"/>
            <a:ext cx="2519194" cy="115018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988821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1 пункта 1 статьи 394 НК РФ – </a:t>
            </a:r>
            <a:r>
              <a:rPr lang="ru-RU" sz="1050" b="1" dirty="0" smtClean="0"/>
              <a:t>3,6</a:t>
            </a:r>
            <a:endParaRPr lang="ru-RU" sz="10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76157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2 пункта 1 статьи 394 НК РФ – </a:t>
            </a:r>
            <a:r>
              <a:rPr lang="ru-RU" sz="1050" b="1" dirty="0" smtClean="0"/>
              <a:t>1,2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63888" y="2351498"/>
            <a:ext cx="22682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Доходы полученные в виде арендной платы за земельные участки государственной собственности  которые расположены в границах межселенной территории – </a:t>
            </a:r>
            <a:r>
              <a:rPr lang="ru-RU" sz="1050" b="1" dirty="0" smtClean="0"/>
              <a:t>0,3</a:t>
            </a:r>
            <a:endParaRPr lang="ru-RU" sz="105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90724" y="3628812"/>
            <a:ext cx="2448272" cy="8022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329945" y="4686410"/>
            <a:ext cx="2448272" cy="2539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491880" y="3717032"/>
            <a:ext cx="2301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поступления от использования имущества, находящегося в собственности поселения </a:t>
            </a:r>
            <a:r>
              <a:rPr lang="ru-RU" sz="1050" b="1" dirty="0" smtClean="0"/>
              <a:t>– 7,4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91880" y="4581128"/>
            <a:ext cx="2301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Прочие неналоговые доходы – </a:t>
            </a:r>
            <a:r>
              <a:rPr lang="ru-RU" sz="1050" b="1" dirty="0" smtClean="0"/>
              <a:t>15,5</a:t>
            </a:r>
            <a:endParaRPr lang="ru-RU" sz="105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87132" y="3778912"/>
            <a:ext cx="7131" cy="5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94262" y="4893907"/>
            <a:ext cx="1" cy="9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endCxn id="102" idx="0"/>
          </p:cNvCxnSpPr>
          <p:nvPr/>
        </p:nvCxnSpPr>
        <p:spPr>
          <a:xfrm flipV="1">
            <a:off x="4621716" y="2351498"/>
            <a:ext cx="76298" cy="755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 flipH="1">
            <a:off x="4614860" y="3304550"/>
            <a:ext cx="6856" cy="32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614860" y="4431040"/>
            <a:ext cx="27654" cy="150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62119" y="5548553"/>
            <a:ext cx="2722049" cy="9002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black"/>
                </a:solidFill>
              </a:rPr>
              <a:t>Государственная пошлина за совершение нотариальных действий должностными лицами органов местного самоуправления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</a:rPr>
              <a:t> 0,3</a:t>
            </a:r>
            <a:endParaRPr lang="ru-RU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996" y="404664"/>
            <a:ext cx="757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78414325"/>
              </p:ext>
            </p:extLst>
          </p:nvPr>
        </p:nvGraphicFramePr>
        <p:xfrm>
          <a:off x="-33551" y="621239"/>
          <a:ext cx="9144000" cy="625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1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79" y="1052736"/>
            <a:ext cx="2416519" cy="195465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уличное-освещение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03" y="3284984"/>
            <a:ext cx="18649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03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3" y="5229200"/>
            <a:ext cx="1531313" cy="141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8637" y="404664"/>
            <a:ext cx="30396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ЖКХ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9154" y="642641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1194,6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4054" y="598774"/>
            <a:ext cx="182293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197,3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0187" y="1706896"/>
            <a:ext cx="21291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1027,1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25953" y="1706897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0,00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7765" y="3645024"/>
            <a:ext cx="1946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Уличное освещение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167,5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7668" y="3645024"/>
            <a:ext cx="19463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Уличное освещение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157,2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тыс.руб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8586" y="5612794"/>
            <a:ext cx="1657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0,00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1939" y="5628122"/>
            <a:ext cx="16578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40,1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8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383" y="404664"/>
            <a:ext cx="6308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физической культуры и спорта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640" y="980728"/>
            <a:ext cx="17251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0,00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1257" y="998693"/>
            <a:ext cx="17251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5,8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2051" name="Picture 3" descr="C:\Users\Евгений\Desktop\96782110306jp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6" y="1488517"/>
            <a:ext cx="2296290" cy="172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Desktop\awar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2" y="3356992"/>
            <a:ext cx="1882118" cy="188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вгений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18" y="5239110"/>
            <a:ext cx="2103735" cy="161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42106" y="1974021"/>
            <a:ext cx="252344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приобретение</a:t>
            </a:r>
          </a:p>
          <a:p>
            <a:pPr algn="ctr"/>
            <a:r>
              <a:rPr lang="ru-RU" sz="14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сновных средств</a:t>
            </a: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5,8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0043" y="3857291"/>
            <a:ext cx="2600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0406" y="404664"/>
            <a:ext cx="58560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культуры, кинематографии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629" y="980728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квартал2014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1112,6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8245" y="998693"/>
            <a:ext cx="195117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1049,6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3074" name="Picture 2" descr="C:\Users\Евгений\Desktop\культура орке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4" y="1631223"/>
            <a:ext cx="2487991" cy="166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1" y="3373380"/>
            <a:ext cx="229054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esktop\Театр-искусства-в-Лондоне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5" y="5061381"/>
            <a:ext cx="2260120" cy="1796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6880" y="1999282"/>
            <a:ext cx="16578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1026,5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6676" y="3882552"/>
            <a:ext cx="167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51,4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910" y="5638167"/>
            <a:ext cx="270618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34,7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8720" y="1971651"/>
            <a:ext cx="17267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Культура, спорт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748,8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82985" y="3854921"/>
            <a:ext cx="167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40,9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5219" y="5610536"/>
            <a:ext cx="270618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259,9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6244" y="404664"/>
            <a:ext cx="56044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экономики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7747" y="980728"/>
            <a:ext cx="182293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389,9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92364" y="969328"/>
            <a:ext cx="182293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2013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227,2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pic>
        <p:nvPicPr>
          <p:cNvPr id="4098" name="Picture 2" descr="C:\Users\Евгений\Desktop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94" y="1412776"/>
            <a:ext cx="2103314" cy="1917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5" y="3201822"/>
            <a:ext cx="1276651" cy="16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вгений\Desktop\1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3" y="4888407"/>
            <a:ext cx="227071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6425" y="1999282"/>
            <a:ext cx="2138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144,8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34" y="3068960"/>
            <a:ext cx="33776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2014-2020 годы»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0,00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4206" y="4146178"/>
            <a:ext cx="270454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Содержание и управление 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Дорожным хозяйством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134,1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4468" y="2013820"/>
            <a:ext cx="2138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93,1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1908" y="2708920"/>
            <a:ext cx="32210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2011-2013 годы»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0,00 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598261"/>
            <a:ext cx="2715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Содержание и управление </a:t>
            </a:r>
          </a:p>
          <a:p>
            <a:pPr lvl="0" algn="ctr"/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Дорожным хозяйством</a:t>
            </a:r>
          </a:p>
          <a:p>
            <a:pPr lvl="0" algn="ctr"/>
            <a:r>
              <a:rPr lang="ru-RU" sz="14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245,1 </a:t>
            </a:r>
            <a:r>
              <a:rPr lang="ru-RU" sz="1400" b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тыс.руб</a:t>
            </a:r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898" y="404664"/>
            <a:ext cx="53351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обороны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640" y="980728"/>
            <a:ext cx="17251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0,00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1257" y="969328"/>
            <a:ext cx="17251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квартал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0,00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2601" y="3058523"/>
            <a:ext cx="2020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3779" y="3058523"/>
            <a:ext cx="2020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</a:t>
            </a:r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123" name="Picture 3" descr="C:\Users\Евгений\Desktop\0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7" y="2093982"/>
            <a:ext cx="2513856" cy="25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2378</TotalTime>
  <Words>1217</Words>
  <Application>Microsoft Office PowerPoint</Application>
  <PresentationFormat>Экран (4:3)</PresentationFormat>
  <Paragraphs>296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Радеон</dc:creator>
  <cp:lastModifiedBy>Buh2</cp:lastModifiedBy>
  <cp:revision>93</cp:revision>
  <dcterms:created xsi:type="dcterms:W3CDTF">2013-08-08T06:26:24Z</dcterms:created>
  <dcterms:modified xsi:type="dcterms:W3CDTF">2015-07-27T07:51:35Z</dcterms:modified>
</cp:coreProperties>
</file>