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10778,4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916666666666667"/>
                  <c:y val="-0.113732295094367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11255,4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5804.4</c:v>
                </c:pt>
                <c:pt idx="1">
                  <c:v>6829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36111111111111"/>
                  <c:y val="-2.2340272250679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99"/>
                  <c:y val="-3.4525875296504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58.2</c:v>
                </c:pt>
                <c:pt idx="1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260.5</c:v>
                </c:pt>
                <c:pt idx="1">
                  <c:v>349.7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2677,5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6.4989882911067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527</c:v>
                </c:pt>
                <c:pt idx="1">
                  <c:v>1105.0999999999999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6944444444444445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4977,8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11100174978129"/>
                  <c:y val="-5.07733460242710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2416.6999999999998</c:v>
                </c:pt>
                <c:pt idx="1">
                  <c:v>1645.3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33333333334"/>
                  <c:y val="-1.62474707277667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7556,2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5.8897081388154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7586,5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2320</c:v>
                </c:pt>
                <c:pt idx="1">
                  <c:v>2753.4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22221128608924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61111111111121"/>
                  <c:y val="-7.9206419797862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106.4</c:v>
                </c:pt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7083333333333339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25681,2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611100174978129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12 месяцев 52376,9 тыс. рублей</c:v>
                </c:pt>
                <c:pt idx="1">
                  <c:v>2013 год 12 месяцев 40169,5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4749.3</c:v>
                </c:pt>
                <c:pt idx="1">
                  <c:v>5099.2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116470528"/>
        <c:axId val="116472064"/>
        <c:axId val="0"/>
      </c:bar3DChart>
      <c:catAx>
        <c:axId val="11647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72064"/>
        <c:crosses val="autoZero"/>
        <c:auto val="1"/>
        <c:lblAlgn val="ctr"/>
        <c:lblOffset val="100"/>
        <c:noMultiLvlLbl val="0"/>
      </c:catAx>
      <c:valAx>
        <c:axId val="116472064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64705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0.22134</cdr:y>
    </cdr:from>
    <cdr:to>
      <cdr:x>0.4055</cdr:x>
      <cdr:y>0.24437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19872" y="1384121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0.3365</cdr:y>
    </cdr:from>
    <cdr:to>
      <cdr:x>0.42125</cdr:x>
      <cdr:y>0.34801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56" y="2104229"/>
          <a:ext cx="432054" cy="71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0.4171</cdr:y>
    </cdr:from>
    <cdr:to>
      <cdr:x>0.41338</cdr:x>
      <cdr:y>0.4171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419872" y="2608257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0.48619</cdr:y>
    </cdr:from>
    <cdr:to>
      <cdr:x>0.4055</cdr:x>
      <cdr:y>0.50922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3040305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0.5668</cdr:y>
    </cdr:from>
    <cdr:to>
      <cdr:x>0.41338</cdr:x>
      <cdr:y>0.58983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544361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0.60135</cdr:y>
    </cdr:from>
    <cdr:to>
      <cdr:x>0.42125</cdr:x>
      <cdr:y>0.60135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3347864" y="3760385"/>
          <a:ext cx="50405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0.67044</cdr:y>
    </cdr:from>
    <cdr:to>
      <cdr:x>0.4055</cdr:x>
      <cdr:y>0.67044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4192433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0.15225</cdr:y>
    </cdr:from>
    <cdr:to>
      <cdr:x>0.75987</cdr:x>
      <cdr:y>0.15225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516216" y="952073"/>
          <a:ext cx="432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0.24437</cdr:y>
    </cdr:from>
    <cdr:to>
      <cdr:x>0.7835</cdr:x>
      <cdr:y>0.29043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516216" y="1528137"/>
          <a:ext cx="64807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0.32498</cdr:y>
    </cdr:from>
    <cdr:to>
      <cdr:x>0.75987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2032193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0.42862</cdr:y>
    </cdr:from>
    <cdr:to>
      <cdr:x>0.75987</cdr:x>
      <cdr:y>0.45165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516216" y="2680265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0.47468</cdr:y>
    </cdr:from>
    <cdr:to>
      <cdr:x>0.76775</cdr:x>
      <cdr:y>0.50922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516216" y="2968297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0.50922</cdr:y>
    </cdr:from>
    <cdr:to>
      <cdr:x>0.77562</cdr:x>
      <cdr:y>0.53225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516216" y="318432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0.54377</cdr:y>
    </cdr:from>
    <cdr:to>
      <cdr:x>0.77562</cdr:x>
      <cdr:y>0.55528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444208" y="3400345"/>
          <a:ext cx="64807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0.61286</cdr:y>
    </cdr:from>
    <cdr:to>
      <cdr:x>0.752</cdr:x>
      <cdr:y>0.61286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16216" y="3832393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B7163-725E-4553-950C-881E4A36A18F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44D3-B89F-4656-B6BF-63FC17449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 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12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месяцев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2013 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64737,1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52376,9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12360,2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37646,3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40169,5</a:t>
            </a:r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-2523,2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01" y="1052735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540,2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3819" y="1052736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937,5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22" y="1668288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143,5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201" y="1843797"/>
            <a:ext cx="22894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512,9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80" y="297816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2628627"/>
            <a:ext cx="24949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2012-2014 годы»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39,4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4880" y="3016623"/>
            <a:ext cx="3339134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273,8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Обеспечение доли </a:t>
            </a:r>
            <a:r>
              <a:rPr lang="ru-RU" sz="9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софинансирования</a:t>
            </a:r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по программе ХМАО-Югре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«Профилактика правонарушений в ХМАО-Югре на 2011-2015 годы»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-0,5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18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80112" y="4439931"/>
            <a:ext cx="3143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Субсидии в рамках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Программы ХМАО-Югры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118,1 </a:t>
            </a:r>
            <a:r>
              <a:rPr lang="ru-RU" sz="9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ru-RU" sz="9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Субсидии в рамках программы ХМАО-Югры «Профилактика правонарушений в ХМАО-Югре на 2011-2015 годы» -4,0</a:t>
            </a: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22632" y="5538856"/>
            <a:ext cx="2701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рисков и смягчение последствий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чрезвычайных ситуаций природного и </a:t>
            </a: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технологического характера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9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13,2 тыс.руб.</a:t>
            </a:r>
            <a:endParaRPr lang="ru-RU" sz="9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9" y="5301208"/>
            <a:ext cx="1018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ЗАГС-15,0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86037"/>
            <a:ext cx="298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ЗАГС-10,4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013176"/>
            <a:ext cx="28083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ЦП «Профилактика правонарушений и преступности в НВ районе на 2014-2016 годы» 5,0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рамках программы ХМАО-Югры «Профилактика правонарушений в ХМАО-Югре 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2014-2016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годы»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-2,2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услуги по технической инвентаризации, на взносы-208,9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Субсидия в целях обеспечения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старх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-я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имущ-ва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»-117,8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661" y="4149080"/>
            <a:ext cx="2531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в целях обеспечения государственной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годы»-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13,0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07" y="800534"/>
            <a:ext cx="207941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10778,4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8860" y="800535"/>
            <a:ext cx="207941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11255,4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086" y="1404989"/>
            <a:ext cx="18934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1247,7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1835" y="1416087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1390,3тыс.руб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474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3684" y="2050703"/>
            <a:ext cx="2093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,0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37938" y="3024184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3622,9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9332" y="3052975"/>
            <a:ext cx="204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3812,3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13323" y="3732070"/>
            <a:ext cx="1500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532,1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1906" y="3732070"/>
            <a:ext cx="2717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217,5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Выборы органов местного самоуправления-585,7</a:t>
            </a: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31789" y="4617139"/>
            <a:ext cx="1853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5246,8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51835" y="4532994"/>
            <a:ext cx="1845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5040,5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24785" y="5717205"/>
            <a:ext cx="2077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118,9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30573" y="5433045"/>
            <a:ext cx="33619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Пособие и компенсации граждан и иные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оциальные выплаты, кроме публичных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Нормативных обязательств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112,0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оплату дополнительных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гарантий и компенсаций 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91,1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07" y="800534"/>
            <a:ext cx="207941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25681,2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8860" y="800535"/>
            <a:ext cx="2079416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12422,3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57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63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3528" y="1416088"/>
            <a:ext cx="30963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Целевая программа «Развитие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Внутриквартальные проезды и поселковые автомобильные дороги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62,5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2400198"/>
            <a:ext cx="3384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Жилой дом по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ул.Кедровая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д.14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21 814,3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муниципальной программы «Развитие транспортной системы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2014-2020гг»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1457,1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9" y="4581128"/>
            <a:ext cx="27363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Сельский дом культуры на 150 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мест-2176,40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Сооружение пандусов,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оручней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и</a:t>
            </a:r>
          </a:p>
          <a:p>
            <a:pPr algn="ctr"/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усранение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порогов-170,9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8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8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72588" y="1329495"/>
            <a:ext cx="2877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Целевая программа «Мероприятия в области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радостроительной деятельности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2013-2015 г. д. Вата»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2896" y="1988840"/>
            <a:ext cx="32488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«Содействие развитию строительства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2011-2013 годы и на период до 2015 г.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Подпрограмма Градостроительная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25088" y="2850615"/>
            <a:ext cx="3195384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программа капитального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капитального ремонта объектов ЖКХ к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работе в ОЗП н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4353,1 </a:t>
            </a:r>
            <a:r>
              <a:rPr lang="ru-RU" sz="8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ru-RU" sz="8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ДЦП 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«Энергосбережение и повышение энергетической эффективности на территории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2010-2014 гг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.-135,0  </a:t>
            </a:r>
            <a:r>
              <a:rPr lang="ru-RU" sz="8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Капита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ремонт перекрестка по ул.Лесная.ул.Новая-3288,3 </a:t>
            </a:r>
            <a:r>
              <a:rPr lang="ru-RU" sz="8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33666" y="4077072"/>
            <a:ext cx="2526766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капитального ремонта объектов ЖКХ к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работе в ОЗП н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800" b="1" i="1" cap="none" spc="0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145,1тыс.руб.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91225" y="5122743"/>
            <a:ext cx="275588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«Модернизация и реформирование жилищного-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коммунального комплекса на территории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2011-2013 годы»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3349,1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61981" y="5815784"/>
            <a:ext cx="309892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  <a:r>
              <a:rPr lang="ru-RU" sz="8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капитального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ремонта объектов ЖКХ к работе в ОЗП н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8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8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976,7 тыс.руб.</a:t>
            </a:r>
            <a:endParaRPr lang="ru-RU" sz="8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12 месяцев 2014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994579"/>
            <a:ext cx="1107003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3" y="994579"/>
            <a:ext cx="110700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64737,1</a:t>
            </a:r>
          </a:p>
          <a:p>
            <a:pPr algn="ctr"/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5" y="1659085"/>
            <a:ext cx="1584177" cy="30269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8057" y="1662396"/>
            <a:ext cx="156972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756,8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362" y="1608232"/>
            <a:ext cx="1861774" cy="3038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3" y="1662397"/>
            <a:ext cx="2258509" cy="3385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2114" y="2199231"/>
            <a:ext cx="1645669" cy="21544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46392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207450"/>
            <a:ext cx="2394506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509122"/>
            <a:ext cx="2367623" cy="4354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38018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34362" y="1573576"/>
            <a:ext cx="189863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344,2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8384" y="1661432"/>
            <a:ext cx="228834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63636,1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621446" y="1570643"/>
            <a:ext cx="243803" cy="37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4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5404" y="2199233"/>
            <a:ext cx="164566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– </a:t>
            </a:r>
            <a:r>
              <a:rPr lang="ru-RU" sz="800" b="1" i="1" dirty="0" smtClean="0"/>
              <a:t>595,4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69850"/>
            <a:ext cx="240139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Налог на доходы физических лиц с доходов полученных физическими лицами, не являющимися налоговыми резидентами  РФ </a:t>
            </a:r>
            <a:r>
              <a:rPr lang="ru-RU" sz="800" dirty="0" smtClean="0"/>
              <a:t>– </a:t>
            </a:r>
            <a:r>
              <a:rPr lang="ru-RU" sz="800" b="1" dirty="0" smtClean="0"/>
              <a:t>0,0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563765" y="3207450"/>
            <a:ext cx="2482368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Единый сельскохозяйственный налог </a:t>
            </a:r>
            <a:r>
              <a:rPr lang="ru-RU" sz="800" dirty="0" smtClean="0"/>
              <a:t>– </a:t>
            </a:r>
            <a:r>
              <a:rPr lang="ru-RU" sz="800" b="1" dirty="0" smtClean="0"/>
              <a:t>50,7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34059" y="3627486"/>
            <a:ext cx="234728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96,6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157192"/>
            <a:ext cx="2367622" cy="41085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563888" y="2131780"/>
            <a:ext cx="2341764" cy="5428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7343" y="4509121"/>
            <a:ext cx="23640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Земельный налог, взимаемый по ставкам, установленным в соответствии с подпунктом 1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5,9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085184"/>
            <a:ext cx="236754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Земельный налог, взимаемый по ставкам, установленным в соответствии с подпунктом 2 пункта 1 статьи 394 НК РФ </a:t>
            </a:r>
            <a:r>
              <a:rPr lang="ru-RU" sz="800" dirty="0" smtClean="0"/>
              <a:t>– </a:t>
            </a:r>
            <a:r>
              <a:rPr lang="ru-RU" sz="800" b="1" dirty="0" smtClean="0"/>
              <a:t>8,2</a:t>
            </a:r>
            <a:endParaRPr lang="ru-RU" sz="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72601" y="2110801"/>
            <a:ext cx="23417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полученные в виде арендной платы за земельные участки государственной </a:t>
            </a:r>
            <a:r>
              <a:rPr lang="ru-RU" sz="800" b="1" dirty="0" smtClean="0"/>
              <a:t>собственности</a:t>
            </a:r>
            <a:r>
              <a:rPr lang="ru-RU" sz="800" dirty="0" smtClean="0"/>
              <a:t>  которые расположены в границах межселенной территории – </a:t>
            </a:r>
            <a:r>
              <a:rPr lang="ru-RU" sz="800" b="1" dirty="0" smtClean="0"/>
              <a:t>197,1</a:t>
            </a:r>
            <a:endParaRPr lang="ru-RU" sz="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2862238"/>
            <a:ext cx="2494660" cy="33855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51721" y="3422894"/>
            <a:ext cx="2448272" cy="26290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2862237"/>
            <a:ext cx="250957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Прочие доходы от оказания платных услуг(работ) – 10,3</a:t>
            </a:r>
            <a:endParaRPr lang="ru-RU" sz="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676625" y="3454653"/>
            <a:ext cx="2410764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Прочие неналоговые доходы </a:t>
            </a:r>
            <a:r>
              <a:rPr lang="ru-RU" sz="800" dirty="0" smtClean="0"/>
              <a:t>– </a:t>
            </a:r>
            <a:r>
              <a:rPr lang="ru-RU" sz="800" b="1" dirty="0" smtClean="0"/>
              <a:t>1,0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42920" y="1662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209462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 flipH="1">
            <a:off x="1804949" y="1961780"/>
            <a:ext cx="30745" cy="237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H="1" flipV="1">
            <a:off x="1804949" y="2414676"/>
            <a:ext cx="75872" cy="15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04949" y="3038171"/>
            <a:ext cx="75872" cy="169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04949" y="3422894"/>
            <a:ext cx="102755" cy="204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99346" y="4509121"/>
            <a:ext cx="35241" cy="473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890988" y="4130157"/>
            <a:ext cx="3274" cy="620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908925" y="5258818"/>
            <a:ext cx="1" cy="618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 flipH="1">
            <a:off x="4621717" y="1912130"/>
            <a:ext cx="243532" cy="287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 flipH="1">
            <a:off x="4620814" y="2674599"/>
            <a:ext cx="113956" cy="187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3353161" y="3832079"/>
            <a:ext cx="2734228" cy="5330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</a:rPr>
              <a:t>Государственная пошлина за совершение нотариальных действий должностными лицами органов местного </a:t>
            </a:r>
            <a:r>
              <a:rPr lang="ru-RU" sz="800" b="1" i="1" dirty="0">
                <a:solidFill>
                  <a:prstClr val="black"/>
                </a:solidFill>
              </a:rPr>
              <a:t>самоуправления</a:t>
            </a:r>
            <a:r>
              <a:rPr lang="ru-RU" sz="800" b="1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050" b="1" dirty="0" smtClean="0">
                <a:solidFill>
                  <a:prstClr val="black"/>
                </a:solidFill>
              </a:rPr>
              <a:t>34,4</a:t>
            </a:r>
            <a:endParaRPr lang="ru-RU" sz="1050" b="1" dirty="0">
              <a:solidFill>
                <a:prstClr val="black"/>
              </a:solidFill>
            </a:endParaRPr>
          </a:p>
        </p:txBody>
      </p: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620814" y="3200792"/>
            <a:ext cx="261193" cy="25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652893" y="5733256"/>
            <a:ext cx="2394506" cy="51498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>
                <a:solidFill>
                  <a:prstClr val="black"/>
                </a:solidFill>
              </a:rPr>
              <a:t>Налог на доходы физических лиц с доходов </a:t>
            </a:r>
            <a:r>
              <a:rPr lang="ru-RU" sz="800" b="1" dirty="0" smtClean="0">
                <a:solidFill>
                  <a:prstClr val="black"/>
                </a:solidFill>
              </a:rPr>
              <a:t>полученных от осуществления деятельности физическими лицами со </a:t>
            </a:r>
            <a:r>
              <a:rPr lang="ru-RU" sz="800" b="1" dirty="0">
                <a:solidFill>
                  <a:prstClr val="black"/>
                </a:solidFill>
              </a:rPr>
              <a:t>статьи </a:t>
            </a:r>
            <a:r>
              <a:rPr lang="ru-RU" sz="800" b="1" dirty="0" smtClean="0">
                <a:solidFill>
                  <a:prstClr val="black"/>
                </a:solidFill>
              </a:rPr>
              <a:t>227 </a:t>
            </a:r>
            <a:r>
              <a:rPr lang="ru-RU" sz="800" b="1" dirty="0">
                <a:solidFill>
                  <a:prstClr val="black"/>
                </a:solidFill>
              </a:rPr>
              <a:t>НК РФ </a:t>
            </a:r>
            <a:r>
              <a:rPr lang="ru-RU" sz="800" b="1" dirty="0" smtClean="0">
                <a:solidFill>
                  <a:prstClr val="black"/>
                </a:solidFill>
              </a:rPr>
              <a:t>–0,0</a:t>
            </a:r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9952" y="4554269"/>
            <a:ext cx="2448272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Доходы от реализации имущества, находящегося в оперативном управлении учреждений . находящихся в ведении органов управления поселений,-82,7</a:t>
            </a:r>
            <a:endParaRPr lang="ru-RU" sz="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77694" y="5362618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Прочие поступления от использования имущества, находящегося в </a:t>
            </a:r>
            <a:r>
              <a:rPr lang="ru-RU" sz="700" b="1" dirty="0" smtClean="0">
                <a:solidFill>
                  <a:schemeClr val="tx1"/>
                </a:solidFill>
              </a:rPr>
              <a:t>собственности</a:t>
            </a:r>
            <a:r>
              <a:rPr lang="ru-RU" sz="800" b="1" dirty="0" smtClean="0">
                <a:solidFill>
                  <a:schemeClr val="tx1"/>
                </a:solidFill>
              </a:rPr>
              <a:t>  поселений-18,7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63878" y="5857206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Доходы от продажи земельных участков-0,00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12 месяцев 2013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1054233"/>
            <a:ext cx="1682651" cy="51640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004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бюджета</a:t>
            </a:r>
          </a:p>
          <a:p>
            <a:pPr algn="ctr"/>
            <a:r>
              <a:rPr lang="ru-RU" sz="800" b="1" dirty="0" smtClean="0"/>
              <a:t>37646,3</a:t>
            </a:r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6" y="1635314"/>
            <a:ext cx="1584177" cy="32646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</a:t>
            </a:r>
            <a:r>
              <a:rPr lang="ru-RU" sz="800" dirty="0" smtClean="0"/>
              <a:t>алоговые доходы</a:t>
            </a:r>
          </a:p>
          <a:p>
            <a:pPr algn="ctr"/>
            <a:r>
              <a:rPr lang="ru-RU" sz="800" b="1" dirty="0" smtClean="0"/>
              <a:t>1597,1</a:t>
            </a:r>
            <a:endParaRPr lang="ru-RU" sz="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1478" y="1659086"/>
            <a:ext cx="1725739" cy="34958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7"/>
            <a:ext cx="2448272" cy="34627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2221840"/>
            <a:ext cx="1481079" cy="2154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448272" cy="58703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20571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06180" y="2221840"/>
            <a:ext cx="2448272" cy="57010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1" y="4657804"/>
            <a:ext cx="2277373" cy="58477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9"/>
            <a:ext cx="2394506" cy="59489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Неналоговые доходы</a:t>
            </a:r>
          </a:p>
          <a:p>
            <a:pPr algn="ctr"/>
            <a:r>
              <a:rPr lang="ru-RU" sz="800" b="1" dirty="0" smtClean="0"/>
              <a:t>368,4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</a:p>
          <a:p>
            <a:pPr algn="ctr"/>
            <a:r>
              <a:rPr lang="ru-RU" sz="800" b="1" dirty="0" smtClean="0"/>
              <a:t>35680,8</a:t>
            </a:r>
            <a:endParaRPr lang="ru-RU" sz="8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 flipH="1">
            <a:off x="4544348" y="1570642"/>
            <a:ext cx="21544" cy="8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35695" y="16353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59632" y="2221840"/>
            <a:ext cx="1481079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НДФЛ – </a:t>
            </a:r>
            <a:r>
              <a:rPr lang="ru-RU" sz="800" b="1" dirty="0" smtClean="0"/>
              <a:t>1421,6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800" b="1" dirty="0" smtClean="0"/>
              <a:t>11,0</a:t>
            </a:r>
            <a:endParaRPr lang="ru-RU" sz="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Единый сельскохозяйственный налог – </a:t>
            </a:r>
            <a:r>
              <a:rPr lang="ru-RU" sz="800" b="1" dirty="0" smtClean="0"/>
              <a:t>71,0</a:t>
            </a:r>
            <a:endParaRPr lang="ru-RU" sz="8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800" b="1" dirty="0" smtClean="0"/>
              <a:t>79,2</a:t>
            </a:r>
            <a:endParaRPr lang="ru-RU" sz="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402360"/>
            <a:ext cx="2290814" cy="60016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18718" y="3089335"/>
            <a:ext cx="2519194" cy="67660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657804"/>
            <a:ext cx="227737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</a:t>
            </a:r>
            <a:r>
              <a:rPr lang="ru-RU" sz="800" i="1" dirty="0" smtClean="0"/>
              <a:t>подпунктом</a:t>
            </a:r>
            <a:r>
              <a:rPr lang="ru-RU" sz="800" dirty="0" smtClean="0"/>
              <a:t> 1 пункта 1 статьи 394 НК РФ – </a:t>
            </a:r>
            <a:r>
              <a:rPr lang="ru-RU" sz="800" b="1" dirty="0" smtClean="0"/>
              <a:t>13,1</a:t>
            </a:r>
            <a:endParaRPr lang="ru-RU" sz="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402359"/>
            <a:ext cx="2290732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Земельный налог, взимаемый по ставкам, установленным в соответствии с подпунктом 2 пункта 1 статьи 394 НК </a:t>
            </a:r>
            <a:r>
              <a:rPr lang="ru-RU" sz="900" dirty="0" smtClean="0"/>
              <a:t>РФ</a:t>
            </a:r>
            <a:r>
              <a:rPr lang="ru-RU" sz="800" dirty="0" smtClean="0"/>
              <a:t> – </a:t>
            </a:r>
            <a:r>
              <a:rPr lang="ru-RU" sz="800" b="1" dirty="0" smtClean="0"/>
              <a:t>1,2</a:t>
            </a:r>
            <a:endParaRPr lang="ru-RU" sz="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406180" y="2207174"/>
            <a:ext cx="244827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algn="ctr"/>
            <a:r>
              <a:rPr lang="ru-RU" sz="800" b="1" dirty="0" smtClean="0"/>
              <a:t> 0,7</a:t>
            </a:r>
            <a:endParaRPr lang="ru-RU" sz="8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47864" y="3161282"/>
            <a:ext cx="249113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800" b="1" dirty="0" smtClean="0"/>
              <a:t>147,8</a:t>
            </a:r>
          </a:p>
          <a:p>
            <a:pPr algn="ctr"/>
            <a:endParaRPr lang="ru-RU" sz="800" b="1" dirty="0"/>
          </a:p>
          <a:p>
            <a:pPr algn="ctr"/>
            <a:r>
              <a:rPr lang="ru-RU" sz="800" b="1" dirty="0" smtClean="0"/>
              <a:t>Доходы от реализации имущества </a:t>
            </a:r>
            <a:r>
              <a:rPr lang="ru-RU" sz="800" b="1" dirty="0" err="1" smtClean="0"/>
              <a:t>наход-ся</a:t>
            </a:r>
            <a:r>
              <a:rPr lang="ru-RU" sz="800" b="1" dirty="0" smtClean="0"/>
              <a:t> в </a:t>
            </a:r>
            <a:r>
              <a:rPr lang="ru-RU" sz="800" b="1" dirty="0" err="1" smtClean="0"/>
              <a:t>операт</a:t>
            </a:r>
            <a:r>
              <a:rPr lang="ru-RU" sz="800" b="1" dirty="0" smtClean="0"/>
              <a:t>-ом </a:t>
            </a:r>
            <a:r>
              <a:rPr lang="ru-RU" sz="800" b="1" dirty="0" smtClean="0"/>
              <a:t>управлении </a:t>
            </a:r>
            <a:r>
              <a:rPr lang="ru-RU" sz="800" b="1" dirty="0" smtClean="0"/>
              <a:t>учреждения-80,1</a:t>
            </a:r>
          </a:p>
          <a:p>
            <a:pPr algn="ctr"/>
            <a:r>
              <a:rPr lang="ru-RU" sz="800" b="1" dirty="0" smtClean="0"/>
              <a:t>Доходы от </a:t>
            </a:r>
            <a:r>
              <a:rPr lang="ru-RU" sz="800" b="1" dirty="0" smtClean="0"/>
              <a:t>продажи </a:t>
            </a:r>
            <a:r>
              <a:rPr lang="ru-RU" sz="800" b="1" dirty="0" smtClean="0"/>
              <a:t>земельных участков-1,0</a:t>
            </a:r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4426972"/>
            <a:ext cx="2448272" cy="46166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81477" y="5294638"/>
            <a:ext cx="2137513" cy="215443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4426972"/>
            <a:ext cx="24768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800" b="1" dirty="0" smtClean="0"/>
              <a:t>– 18,7</a:t>
            </a:r>
          </a:p>
          <a:p>
            <a:pPr algn="ctr"/>
            <a:r>
              <a:rPr lang="ru-RU" sz="800" b="1" dirty="0" smtClean="0"/>
              <a:t>Денежные взыскания(штрафы)-30,0</a:t>
            </a:r>
            <a:endParaRPr lang="ru-RU" sz="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681478" y="5294637"/>
            <a:ext cx="2111670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Прочие неналоговые доходы – </a:t>
            </a:r>
            <a:r>
              <a:rPr lang="ru-RU" sz="800" b="1" dirty="0" smtClean="0"/>
              <a:t>77,5</a:t>
            </a:r>
            <a:endParaRPr lang="ru-RU" sz="80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35695" y="1961782"/>
            <a:ext cx="164477" cy="26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907704" y="2437284"/>
            <a:ext cx="92468" cy="13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V="1">
            <a:off x="1887132" y="3161282"/>
            <a:ext cx="20572" cy="202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578858"/>
            <a:ext cx="7131" cy="253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>
            <a:off x="1849138" y="4657804"/>
            <a:ext cx="85449" cy="32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49138" y="4365105"/>
            <a:ext cx="45125" cy="292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49138" y="5242579"/>
            <a:ext cx="45125" cy="634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  <a:endCxn id="15" idx="0"/>
          </p:cNvCxnSpPr>
          <p:nvPr/>
        </p:nvCxnSpPr>
        <p:spPr>
          <a:xfrm>
            <a:off x="4544348" y="2008670"/>
            <a:ext cx="85968" cy="213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5" idx="2"/>
            <a:endCxn id="102" idx="0"/>
          </p:cNvCxnSpPr>
          <p:nvPr/>
        </p:nvCxnSpPr>
        <p:spPr>
          <a:xfrm flipH="1">
            <a:off x="4593430" y="2791949"/>
            <a:ext cx="36886" cy="36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78315" y="3765940"/>
            <a:ext cx="19305" cy="66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4888637"/>
            <a:ext cx="139693" cy="4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3565333" y="57024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Прочие доходы от оказания платных услуг(работ) получателями  средств бюджетов поселени</a:t>
            </a:r>
            <a:r>
              <a:rPr lang="ru-RU" sz="800" b="1" dirty="0" smtClean="0">
                <a:solidFill>
                  <a:schemeClr val="tx1"/>
                </a:solidFill>
              </a:rPr>
              <a:t>я-12,6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62899761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727" y="642641"/>
            <a:ext cx="198003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4977,8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5506" y="598774"/>
            <a:ext cx="198003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5013,2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0187" y="1706896"/>
            <a:ext cx="2129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3981,7 тыс.руб.</a:t>
            </a:r>
            <a:endParaRPr lang="ru-RU" sz="14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5953" y="1706897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3324,1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7" y="3899376"/>
            <a:ext cx="198568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7668" y="2852936"/>
            <a:ext cx="2008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543,6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0058" y="5112092"/>
            <a:ext cx="1657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176,9 тыс.руб.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0681" y="5151068"/>
            <a:ext cx="33296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4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696,5 </a:t>
            </a:r>
            <a:r>
              <a:rPr lang="ru-RU" sz="1400" b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</a:t>
            </a:r>
            <a:r>
              <a:rPr lang="ru-RU" sz="14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.</a:t>
            </a:r>
          </a:p>
          <a:p>
            <a:pPr algn="ctr"/>
            <a:endParaRPr lang="ru-RU" sz="1400" b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Уборка захламлённой территории-449,0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167390"/>
            <a:ext cx="2861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Уличное освещение</a:t>
            </a:r>
          </a:p>
          <a:p>
            <a:pPr lvl="0" algn="ctr"/>
            <a:r>
              <a:rPr lang="ru-RU" sz="14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519,2 </a:t>
            </a:r>
            <a:r>
              <a:rPr lang="ru-RU" sz="14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тыс.руб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02" y="980728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3819" y="998693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62,9тыс.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6553" y="1999282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приобретение</a:t>
            </a:r>
          </a:p>
          <a:p>
            <a:pPr lvl="0" algn="ctr"/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основных </a:t>
            </a:r>
            <a:r>
              <a:rPr lang="ru-RU" sz="16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средств</a:t>
            </a:r>
          </a:p>
          <a:p>
            <a:pPr lvl="0" algn="ctr"/>
            <a:r>
              <a:rPr lang="ru-RU" sz="16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0,00 </a:t>
            </a:r>
            <a:r>
              <a:rPr lang="ru-RU" sz="16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</a:t>
            </a:r>
            <a:r>
              <a:rPr lang="ru-RU" sz="16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руб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6553" y="3212978"/>
            <a:ext cx="2942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9,9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445224"/>
            <a:ext cx="25956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0,00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4592" y="1974021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приобретение</a:t>
            </a:r>
          </a:p>
          <a:p>
            <a:pPr algn="ctr"/>
            <a:r>
              <a:rPr lang="ru-RU" sz="16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сновных средств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28,0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2795" y="3857291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15,6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2795" y="5612906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19,3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01" y="980728"/>
            <a:ext cx="198003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7555,9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3818" y="998693"/>
            <a:ext cx="198003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7586,5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0203" y="1999282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6219,0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361,3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778" y="5638167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975,6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6510" y="197165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5270,2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250,0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2066,3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02" y="980728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2677,5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3818" y="969328"/>
            <a:ext cx="1980030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2724,6 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163" y="199928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994,4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506505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149,1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1461,0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934,2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329,4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1" y="5085184"/>
            <a:ext cx="2583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1534,0 </a:t>
            </a:r>
            <a:r>
              <a:rPr lang="ru-RU" sz="16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202" y="980728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2014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156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3819" y="969328"/>
            <a:ext cx="1980029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месяцев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167,1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3058523"/>
            <a:ext cx="259228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151,3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16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ru-RU" sz="10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Осуществление первичного учета на территории, где отсутствуют военные комиссариаты (прочая закупка)-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4,7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3819" y="2996952"/>
            <a:ext cx="19800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0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162,5 </a:t>
            </a:r>
            <a:r>
              <a:rPr lang="ru-RU" sz="1000" b="1" i="1" dirty="0" err="1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</a:t>
            </a:r>
            <a:r>
              <a:rPr lang="ru-RU" sz="10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ru-RU" sz="10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0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endParaRPr lang="ru-RU" sz="1000" b="1" i="1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sz="10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Осуществление первичного учета на территории, где отсутствуют военные комиссариаты (прочая закупка</a:t>
            </a:r>
            <a:r>
              <a:rPr lang="ru-RU" sz="10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)-4,6</a:t>
            </a:r>
            <a:endParaRPr lang="ru-RU" sz="10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1000" b="1" i="1" cap="none" spc="0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3051</TotalTime>
  <Words>1476</Words>
  <Application>Microsoft Office PowerPoint</Application>
  <PresentationFormat>Экран (4:3)</PresentationFormat>
  <Paragraphs>350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172</cp:revision>
  <dcterms:created xsi:type="dcterms:W3CDTF">2013-08-08T06:26:24Z</dcterms:created>
  <dcterms:modified xsi:type="dcterms:W3CDTF">2015-06-26T04:52:27Z</dcterms:modified>
</cp:coreProperties>
</file>