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26"/>
    <a:srgbClr val="9A0000"/>
    <a:srgbClr val="DDF9FF"/>
    <a:srgbClr val="41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78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8556430446198E-2"/>
          <c:y val="3.2656249999999998E-2"/>
          <c:w val="0.65432513123359581"/>
          <c:h val="0.89245847683590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82550"/>
            <a:scene3d>
              <a:camera prst="orthographicFront"/>
              <a:lightRig rig="threePt" dir="t"/>
            </a:scene3d>
            <a:sp3d prstMaterial="softEdge">
              <a:bevelT prst="relaxedInset"/>
            </a:sp3d>
          </c:spPr>
          <c:invertIfNegative val="0"/>
          <c:dLbls>
            <c:dLbl>
              <c:idx val="0"/>
              <c:layout>
                <c:manualLayout>
                  <c:x val="0.17083322397200351"/>
                  <c:y val="-7.92065797139133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5254,4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8.7330155161746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5553,5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2015 год I полугодие 23207,2 тыс. рублей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5254.3</c:v>
                </c:pt>
                <c:pt idx="1">
                  <c:v>5553.5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736111111111111"/>
                  <c:y val="-2.23402722506792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888888888888899"/>
                  <c:y val="-3.4525875296504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2015 год I полугодие 23207,2 тыс.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48.2</c:v>
                </c:pt>
                <c:pt idx="1">
                  <c:v>49.1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7083322397200351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75"/>
                  <c:y val="-7.3113778191000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2015 год I полугодие 23207,2 тыс. рублей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214.9</c:v>
                </c:pt>
                <c:pt idx="1">
                  <c:v>307.2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22397200351"/>
                  <c:y val="-6.7020976668088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8.9361089002717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2015 год I полугодие 23207,2 тыс.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1109.5</c:v>
                </c:pt>
                <c:pt idx="1">
                  <c:v>1490.3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6944444444444445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2046,3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8.9361089002717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2015 год I полугодие 23207,2 тыс. рублей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2046.3</c:v>
                </c:pt>
                <c:pt idx="1">
                  <c:v>2280.1999999999998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33333333334"/>
                  <c:y val="-1.62474707277667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3136,5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12"/>
                  <c:y val="-5.8897081388154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2015 год I полугодие 23207,2 тыс. рублей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3136.5</c:v>
                </c:pt>
                <c:pt idx="1">
                  <c:v>3045.7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722221128608924"/>
                  <c:y val="-4.67114783423294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61111111111121"/>
                  <c:y val="-7.9206419797862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2015 год I полугодие 23207,2 тыс. рублей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2.6</c:v>
                </c:pt>
                <c:pt idx="1">
                  <c:v>245.3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0.17083333333333339"/>
                  <c:y val="-6.0928015229125318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5995,9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6.092801522912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cap="none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2015 год I полугодие 23207,2 тыс. рублей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5995.9</c:v>
                </c:pt>
                <c:pt idx="1">
                  <c:v>10235.9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14"/>
        <c:shape val="cylinder"/>
        <c:axId val="83727104"/>
        <c:axId val="83728640"/>
        <c:axId val="0"/>
      </c:bar3DChart>
      <c:catAx>
        <c:axId val="8372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83728640"/>
        <c:crosses val="autoZero"/>
        <c:auto val="1"/>
        <c:lblAlgn val="ctr"/>
        <c:lblOffset val="100"/>
        <c:noMultiLvlLbl val="0"/>
      </c:catAx>
      <c:valAx>
        <c:axId val="83728640"/>
        <c:scaling>
          <c:orientation val="minMax"/>
          <c:max val="18000"/>
        </c:scaling>
        <c:delete val="0"/>
        <c:axPos val="l"/>
        <c:majorGridlines/>
        <c:minorGridlines>
          <c:spPr>
            <a:ln w="9525"/>
          </c:spPr>
        </c:minorGridlines>
        <c:numFmt formatCode="#,##0" sourceLinked="0"/>
        <c:majorTickMark val="in"/>
        <c:minorTickMark val="none"/>
        <c:tickLblPos val="nextTo"/>
        <c:spPr>
          <a:ln>
            <a:tailEnd type="none" w="med" len="med"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8372710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3964326334208239"/>
          <c:y val="2.5986518117449064E-2"/>
          <c:w val="0.153"/>
          <c:h val="0.96091420604966826"/>
        </c:manualLayout>
      </c:layout>
      <c:overlay val="0"/>
      <c:spPr>
        <a:ln>
          <a:noFill/>
        </a:ln>
      </c:spPr>
      <c:txPr>
        <a:bodyPr/>
        <a:lstStyle/>
        <a:p>
          <a:pPr>
            <a:defRPr sz="1450" b="0" i="0" kern="0" spc="0" normalizeH="0" baseline="6000">
              <a:solidFill>
                <a:schemeClr val="accent1">
                  <a:lumMod val="7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</cdr:x>
      <cdr:y>0.22134</cdr:y>
    </cdr:from>
    <cdr:to>
      <cdr:x>0.4055</cdr:x>
      <cdr:y>0.24437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419872" y="1384121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0.3365</cdr:y>
    </cdr:from>
    <cdr:to>
      <cdr:x>0.42125</cdr:x>
      <cdr:y>0.34801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3419872" y="2104201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0.4171</cdr:y>
    </cdr:from>
    <cdr:to>
      <cdr:x>0.41338</cdr:x>
      <cdr:y>0.4171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H="1">
          <a:off x="3419856" y="2608244"/>
          <a:ext cx="36009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0.48619</cdr:y>
    </cdr:from>
    <cdr:to>
      <cdr:x>0.4055</cdr:x>
      <cdr:y>0.50922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3419872" y="3040305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0.53225</cdr:y>
    </cdr:from>
    <cdr:to>
      <cdr:x>0.41338</cdr:x>
      <cdr:y>0.5668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419872" y="3328337"/>
          <a:ext cx="36004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0.5668</cdr:y>
    </cdr:from>
    <cdr:to>
      <cdr:x>0.41338</cdr:x>
      <cdr:y>0.58983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3347864" y="3544361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0.60135</cdr:y>
    </cdr:from>
    <cdr:to>
      <cdr:x>0.42125</cdr:x>
      <cdr:y>0.60135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H="1">
          <a:off x="3347864" y="3760385"/>
          <a:ext cx="50405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0.67044</cdr:y>
    </cdr:from>
    <cdr:to>
      <cdr:x>0.4055</cdr:x>
      <cdr:y>0.67044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3419872" y="4192433"/>
          <a:ext cx="28803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0.15225</cdr:y>
    </cdr:from>
    <cdr:to>
      <cdr:x>0.75987</cdr:x>
      <cdr:y>0.15225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6516216" y="952073"/>
          <a:ext cx="4320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0.24437</cdr:y>
    </cdr:from>
    <cdr:to>
      <cdr:x>0.7835</cdr:x>
      <cdr:y>0.29043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H="1">
          <a:off x="6516216" y="1528137"/>
          <a:ext cx="64807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0.32498</cdr:y>
    </cdr:from>
    <cdr:to>
      <cdr:x>0.75987</cdr:x>
      <cdr:y>0.3365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H="1">
          <a:off x="6516216" y="2032193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0.42862</cdr:y>
    </cdr:from>
    <cdr:to>
      <cdr:x>0.75987</cdr:x>
      <cdr:y>0.45165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 flipH="1">
          <a:off x="6516216" y="2680265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0.45165</cdr:y>
    </cdr:from>
    <cdr:to>
      <cdr:x>1</cdr:x>
      <cdr:y>0.45165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H="1">
          <a:off x="9144000" y="2824281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0.50922</cdr:y>
    </cdr:from>
    <cdr:to>
      <cdr:x>0.77562</cdr:x>
      <cdr:y>0.53225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 flipH="1">
          <a:off x="6516216" y="3184321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0.5668</cdr:y>
    </cdr:from>
    <cdr:to>
      <cdr:x>0.77562</cdr:x>
      <cdr:y>0.60135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 flipH="1">
          <a:off x="6444208" y="3544361"/>
          <a:ext cx="64803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0.7205</cdr:x>
      <cdr:y>0.67044</cdr:y>
    </cdr:from>
    <cdr:to>
      <cdr:x>0.752</cdr:x>
      <cdr:y>0.68195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 flipH="1">
          <a:off x="6588225" y="4192433"/>
          <a:ext cx="288031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670" y="404664"/>
            <a:ext cx="8135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характеристики бюджета сельского поселения Вата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сравнении </a:t>
            </a:r>
            <a:r>
              <a:rPr lang="en-US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полугодия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2015 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en-US" sz="20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 </a:t>
            </a:r>
            <a:r>
              <a:rPr lang="ru-RU" sz="20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полугодием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2014 годов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30404" y="1625679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4893" y="162255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6927" y="162255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7354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4893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6927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54501" y="354559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5420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6927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354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385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692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74420" y="27552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3459" y="368213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9362" y="454717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Дефицит(-),</a:t>
            </a:r>
          </a:p>
          <a:p>
            <a:r>
              <a:rPr lang="ru-RU" sz="1600" dirty="0" smtClean="0"/>
              <a:t>Профицит(+),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60" y="1112550"/>
            <a:ext cx="7848872" cy="598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55865" y="275526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12503,5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7873" y="369841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23207,2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7428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-10703,7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98935" y="275971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30548,6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4956" y="36642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17860,1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8935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12740,4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42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660" y="404664"/>
            <a:ext cx="6027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безопасности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правоохранительной деятельности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4" y="1052735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214,9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052736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307,2 тыс. руб.</a:t>
            </a:r>
          </a:p>
        </p:txBody>
      </p:sp>
      <p:pic>
        <p:nvPicPr>
          <p:cNvPr id="6146" name="Picture 2" descr="C:\Users\Евгений\Desktop\41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1" y="1668289"/>
            <a:ext cx="2540090" cy="142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6136" y="1668289"/>
            <a:ext cx="236968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Фонд заработной платы подсобным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сезонным рабочим работающих в 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поселении по срочным трудовым 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договором от центра занятости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41,8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9201" y="1843797"/>
            <a:ext cx="22894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заработной платы подсобным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сезонным рабочим работающих в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поселении по срочным трудовым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договором от центра занятости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214,0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7" name="Picture 3" descr="C:\Users\Евгений\Desktop\15702858-s--n---n--n----nzn-n-n--n--n-------n---n-n-noe-------n---noe---n--n--n--n----n----n---n-n------n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88" y="2996952"/>
            <a:ext cx="1346617" cy="134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2564904"/>
            <a:ext cx="2422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Долгосрочная целевая программа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«Комплексные меры безопасности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объектах социального назначения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жилищного фонда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2012-2014 годы»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36,1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34280" y="2780928"/>
            <a:ext cx="23743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Долгосрочная целевая программа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«Комплексные меры безопасности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объектах социального назначения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 жилищного фонда с.п. Вата на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2012-2014 годы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»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15,1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4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27" y="4221088"/>
            <a:ext cx="1017138" cy="134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44208" y="3704259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обеспечение в рамках ВЦП «Управление государственным имуществом ХМАО-Югры на 2015-2017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»-75,9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8" name="Picture 4" descr="C:\Users\Евгений\Desktop\1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0" y="5351034"/>
            <a:ext cx="1218398" cy="150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940152" y="4581129"/>
            <a:ext cx="256845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осуществление федеральных полномочий по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ЗАГС-0,00</a:t>
            </a: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Софинансирование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 рамках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«Профилактика правонарушений в сфере общественного порядка в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 годы» -2,2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6136" y="3647564"/>
            <a:ext cx="3054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осуществление федеральных полномочий по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ЗАГС-0,00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86145"/>
            <a:ext cx="3169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Софинансирование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  в целях обеспечения государственной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программы»Управление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государственным имуществом ХМАО-Югры на 2014-2020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»-5,9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9" y="479387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защиту населения и территории от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поселедствий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чрезвычайных ситуаций -77,3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Субсидия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 целях обеспечения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старх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-я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имущ-ва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программы»Управление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государственным имуществом ХМАО-Югры на 2014-2020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»-53,8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817" y="404664"/>
            <a:ext cx="56493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общегосударственные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4" y="800534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5254,3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94927" y="800535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5553,5 тыс. руб.</a:t>
            </a:r>
          </a:p>
        </p:txBody>
      </p:sp>
      <p:pic>
        <p:nvPicPr>
          <p:cNvPr id="7170" name="Picture 2" descr="C:\Users\Евгений\Desktop\6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67" y="1416087"/>
            <a:ext cx="1256801" cy="7257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7099" y="1404989"/>
            <a:ext cx="2733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12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720,1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1848" y="1416087"/>
            <a:ext cx="2733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12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851,2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2" name="Picture 4" descr="C:\Users\Евгений\Desktop\zakonodatelnaj_b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2154441"/>
            <a:ext cx="1044575" cy="7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1439" y="2050703"/>
            <a:ext cx="3060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0379" y="2050703"/>
            <a:ext cx="3060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4,5тыс.руб.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4" name="Picture 6" descr="C:\Users\Евгений\Desktop\img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3024184"/>
            <a:ext cx="1190625" cy="8572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73067" y="3024184"/>
            <a:ext cx="2972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1912,1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84461" y="3052975"/>
            <a:ext cx="2972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2447,1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5" name="Picture 7" descr="C:\Users\Евгений\Desktop\logo-yugori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72" y="3881434"/>
            <a:ext cx="1584176" cy="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87112" y="3732070"/>
            <a:ext cx="2153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266,0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4028" y="3732070"/>
            <a:ext cx="2153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110,8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6" name="Picture 8" descr="C:\Users\Евгений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4509120"/>
            <a:ext cx="1233487" cy="923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10199" y="4617139"/>
            <a:ext cx="2696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2259,7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22319" y="4532994"/>
            <a:ext cx="2696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2125,8тыс.руб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7" name="Picture 9" descr="C:\Users\Евгений\Desktop\cc26c608e134e0ecfeadb4aeebc90f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8" y="5433045"/>
            <a:ext cx="1276206" cy="12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52701" y="5717205"/>
            <a:ext cx="3021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оплату дополнительных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арантий и компенсаций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96,4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59615" y="5624872"/>
            <a:ext cx="3021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2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дополнительных</a:t>
            </a:r>
          </a:p>
          <a:p>
            <a:pPr lvl="0" algn="ctr"/>
            <a:r>
              <a:rPr lang="ru-RU" sz="12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гарантий и компенсаций </a:t>
            </a:r>
          </a:p>
          <a:p>
            <a:pPr lvl="0" algn="ctr"/>
            <a:r>
              <a:rPr lang="ru-RU" sz="1600" b="1" i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14,1 </a:t>
            </a:r>
            <a:r>
              <a:rPr lang="ru-RU" sz="16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16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6752" y="404664"/>
            <a:ext cx="7643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Межбюджетные трансферты общего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4" y="800534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5995,9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8860" y="800535"/>
            <a:ext cx="207941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10235,9 тыс. руб.</a:t>
            </a:r>
          </a:p>
        </p:txBody>
      </p:sp>
      <p:pic>
        <p:nvPicPr>
          <p:cNvPr id="8195" name="Picture 3" descr="C:\Users\Евгений\Desktop\116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94" y="1311225"/>
            <a:ext cx="1142553" cy="8608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вгений\Desktop\big_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76" y="2172053"/>
            <a:ext cx="1894389" cy="11206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7" y="3501008"/>
            <a:ext cx="2465509" cy="32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99" y="1345231"/>
            <a:ext cx="36535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Целевая программа «Развитие</a:t>
            </a: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Внутриквартальные проезды и поселковые автомобильные дороги</a:t>
            </a: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62,5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6699" y="1988840"/>
            <a:ext cx="3750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Жилой дом по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ул.Кедровая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д.14</a:t>
            </a:r>
          </a:p>
          <a:p>
            <a:pPr lvl="0" algn="ctr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3796,8тыс.руб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реализацию мероприятий муниципальной программы «Развитие транспортной системы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2014-2020гг»</a:t>
            </a:r>
          </a:p>
          <a:p>
            <a:pPr lvl="0" algn="ctr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1336,6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6699" y="3501008"/>
            <a:ext cx="31562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Сельский дом культуры на 150 </a:t>
            </a:r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мест-800,00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Сооружение пандусов,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оручней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и</a:t>
            </a:r>
          </a:p>
          <a:p>
            <a:pPr lvl="0" algn="ctr"/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усранение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порогов-0,00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5665" y="1416087"/>
            <a:ext cx="3471586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«Развитие ЖКХ и повышение энергетической эффективности в НВ районе на 2014-2020 годы»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1282,7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50548" y="2172053"/>
            <a:ext cx="34067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«Профилактика правонарушений»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государственнойпрограммы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«Обеспечение прав и законных интересов населения ХМАО-Югры в отдельных сферах жизнедеятельности на 2014-2020 годах»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108,8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96135" y="3095383"/>
            <a:ext cx="30963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«Профилактика правонарушений»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всфере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общественного порядка в НВ районе на 2014-2016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годах»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1253,1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3861048"/>
            <a:ext cx="2808312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Внутриквартальный проезд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ипоселковые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автомобильные дороги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99,0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4509120"/>
            <a:ext cx="3024336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«Обеспечение доступным и комфортным жильем жителей НВ района»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199,0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5129602"/>
            <a:ext cx="331236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реализацию мероприятий «Капитальный ремонт объектов жилищного хозяйства в рамках МП «Обеспечение доступным и комфортным жильем жителей НВ района в 2014-2020 годах»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7293,3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</a:t>
            </a:r>
            <a:r>
              <a:rPr lang="en-US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полугодие 2014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994579"/>
            <a:ext cx="1724594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Доходы бюджета</a:t>
            </a:r>
          </a:p>
          <a:p>
            <a:pPr algn="ctr"/>
            <a:r>
              <a:rPr lang="ru-RU" sz="1200" b="1" dirty="0" smtClean="0"/>
              <a:t>30548,6</a:t>
            </a:r>
          </a:p>
          <a:p>
            <a:pPr algn="ctr"/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659085"/>
            <a:ext cx="2394506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алоговые доходы</a:t>
            </a:r>
          </a:p>
          <a:p>
            <a:pPr algn="ctr"/>
            <a:r>
              <a:rPr lang="ru-RU" sz="1200" b="1" dirty="0" smtClean="0"/>
              <a:t>429,9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659085"/>
            <a:ext cx="2520280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6"/>
            <a:ext cx="2448272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199233"/>
            <a:ext cx="2394506" cy="3045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7409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986745"/>
            <a:ext cx="2367623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10491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</a:t>
            </a:r>
          </a:p>
          <a:p>
            <a:pPr algn="ctr"/>
            <a:r>
              <a:rPr lang="ru-RU" sz="1200" b="1" dirty="0" smtClean="0"/>
              <a:t>83,2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Безвозмездные поступления</a:t>
            </a:r>
          </a:p>
          <a:p>
            <a:pPr algn="ctr"/>
            <a:r>
              <a:rPr lang="ru-RU" sz="1200" b="1" dirty="0" smtClean="0"/>
              <a:t>30035,5</a:t>
            </a:r>
            <a:endParaRPr lang="ru-RU" sz="12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586863" y="1570643"/>
            <a:ext cx="21141" cy="8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5103" y="2232579"/>
            <a:ext cx="161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НДФЛ – </a:t>
            </a:r>
            <a:r>
              <a:rPr lang="ru-RU" sz="1050" b="1" dirty="0" smtClean="0"/>
              <a:t>317,0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доходы физических лиц с доходов облагаемых по налоговой ставке, установленной пунктом 1 статьи 221 НК РФ – </a:t>
            </a:r>
            <a:r>
              <a:rPr lang="ru-RU" sz="1050" b="1" dirty="0" smtClean="0"/>
              <a:t>0,00</a:t>
            </a:r>
            <a:endParaRPr lang="ru-RU" sz="105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Единый сельскохозяйственный налог – </a:t>
            </a:r>
            <a:r>
              <a:rPr lang="ru-RU" sz="1050" b="1" dirty="0" smtClean="0"/>
              <a:t>50,7</a:t>
            </a:r>
            <a:endParaRPr lang="ru-RU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778912"/>
            <a:ext cx="2367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поселения- </a:t>
            </a:r>
            <a:r>
              <a:rPr lang="ru-RU" sz="1050" b="1" dirty="0" smtClean="0"/>
              <a:t>24,9</a:t>
            </a:r>
            <a:endParaRPr lang="ru-RU" sz="105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805264"/>
            <a:ext cx="2367622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35258" y="2199233"/>
            <a:ext cx="2519194" cy="115018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988821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1 пункта 1 статьи 394 НК РФ – </a:t>
            </a:r>
            <a:r>
              <a:rPr lang="ru-RU" sz="1050" b="1" dirty="0" smtClean="0"/>
              <a:t>4,2</a:t>
            </a:r>
            <a:endParaRPr lang="ru-RU" sz="105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76157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2 пункта 1 статьи 394 НК РФ – </a:t>
            </a:r>
            <a:r>
              <a:rPr lang="ru-RU" sz="1050" b="1" dirty="0" smtClean="0"/>
              <a:t>0,2</a:t>
            </a:r>
            <a:endParaRPr lang="ru-RU" sz="105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375528" y="2277463"/>
            <a:ext cx="24482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Доходы полученные в виде арендной платы за земельные участки государственной собственности  которые расположены в границах межселенной территории – </a:t>
            </a:r>
            <a:r>
              <a:rPr lang="ru-RU" sz="1050" b="1" dirty="0" smtClean="0"/>
              <a:t>55,3</a:t>
            </a:r>
            <a:endParaRPr lang="ru-RU" sz="105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3462746"/>
            <a:ext cx="2448272" cy="41549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353161" y="3977369"/>
            <a:ext cx="2448272" cy="2539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3462746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доходы от оказания платных услуг(работ) – </a:t>
            </a:r>
            <a:r>
              <a:rPr lang="ru-RU" sz="1050" b="1" dirty="0" smtClean="0"/>
              <a:t>3,3</a:t>
            </a:r>
            <a:endParaRPr lang="ru-RU" sz="105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413036" y="3977369"/>
            <a:ext cx="2386968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 smtClean="0"/>
              <a:t>Прочие доходы от использования имущества и прав – </a:t>
            </a:r>
            <a:r>
              <a:rPr lang="ru-RU" sz="1050" b="1" dirty="0" smtClean="0"/>
              <a:t>3,7</a:t>
            </a:r>
            <a:endParaRPr lang="ru-RU" sz="105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>
            <a:off x="1880821" y="2126020"/>
            <a:ext cx="0" cy="7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880821" y="2503761"/>
            <a:ext cx="0" cy="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H="1" flipV="1">
            <a:off x="1880821" y="3315170"/>
            <a:ext cx="6311" cy="48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>
            <a:off x="1887132" y="3778912"/>
            <a:ext cx="7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 flipV="1">
            <a:off x="1934587" y="4986745"/>
            <a:ext cx="0" cy="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94262" y="4840741"/>
            <a:ext cx="1" cy="14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94262" y="5729561"/>
            <a:ext cx="1" cy="1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>
            <a:off x="4608004" y="2126020"/>
            <a:ext cx="13712" cy="7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>
            <a:off x="4594855" y="3349415"/>
            <a:ext cx="2765" cy="113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597620" y="3878244"/>
            <a:ext cx="8900" cy="9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45364" y="5805264"/>
            <a:ext cx="3514868" cy="577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prstClr val="black"/>
                </a:solidFill>
              </a:rPr>
              <a:t>Государственная пошлина -</a:t>
            </a:r>
            <a:r>
              <a:rPr lang="ru-RU" sz="1050" b="1" dirty="0" smtClean="0">
                <a:solidFill>
                  <a:prstClr val="black"/>
                </a:solidFill>
              </a:rPr>
              <a:t>32,9</a:t>
            </a:r>
          </a:p>
          <a:p>
            <a:pPr lvl="0" algn="ctr"/>
            <a:endParaRPr lang="ru-RU" sz="1050" b="1" dirty="0">
              <a:solidFill>
                <a:prstClr val="black"/>
              </a:solidFill>
            </a:endParaRPr>
          </a:p>
          <a:p>
            <a:pPr lvl="0" algn="ctr"/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4392867"/>
            <a:ext cx="2088232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50" dirty="0" smtClean="0">
                <a:solidFill>
                  <a:prstClr val="black"/>
                </a:solidFill>
              </a:rPr>
              <a:t>Доходы от продажи материальных и нематериальных активов– </a:t>
            </a:r>
            <a:r>
              <a:rPr lang="ru-RU" sz="1050" b="1" dirty="0" smtClean="0">
                <a:solidFill>
                  <a:prstClr val="black"/>
                </a:solidFill>
              </a:rPr>
              <a:t>20,9</a:t>
            </a:r>
            <a:endParaRPr lang="ru-RU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</a:t>
            </a:r>
            <a:r>
              <a:rPr lang="en-US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полугодие 2015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994579"/>
            <a:ext cx="1724594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Доходы бюджета</a:t>
            </a:r>
          </a:p>
          <a:p>
            <a:pPr algn="ctr"/>
            <a:r>
              <a:rPr lang="ru-RU" sz="1200" b="1" dirty="0" smtClean="0"/>
              <a:t>12503,5</a:t>
            </a:r>
          </a:p>
          <a:p>
            <a:pPr algn="ctr"/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659085"/>
            <a:ext cx="2394506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алоговые доходы</a:t>
            </a:r>
          </a:p>
          <a:p>
            <a:pPr algn="ctr"/>
            <a:r>
              <a:rPr lang="ru-RU" sz="1200" b="1" dirty="0" smtClean="0"/>
              <a:t>428,4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659085"/>
            <a:ext cx="2520280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6"/>
            <a:ext cx="2448272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199233"/>
            <a:ext cx="2394506" cy="3045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7409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1576" y="2199232"/>
            <a:ext cx="2520280" cy="90818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986745"/>
            <a:ext cx="2367623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10491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</a:t>
            </a:r>
          </a:p>
          <a:p>
            <a:pPr algn="ctr"/>
            <a:r>
              <a:rPr lang="ru-RU" sz="1200" b="1" dirty="0" smtClean="0"/>
              <a:t>50,2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Безвозмездные поступления</a:t>
            </a:r>
          </a:p>
          <a:p>
            <a:pPr algn="ctr"/>
            <a:r>
              <a:rPr lang="ru-RU" sz="1200" b="1" dirty="0" smtClean="0"/>
              <a:t>12024,9</a:t>
            </a:r>
            <a:endParaRPr lang="ru-RU" sz="12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586863" y="1570643"/>
            <a:ext cx="21141" cy="8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43607" y="2232579"/>
            <a:ext cx="161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НДФЛ – </a:t>
            </a:r>
            <a:r>
              <a:rPr lang="ru-RU" sz="1050" b="1" dirty="0" smtClean="0"/>
              <a:t>361,2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доходы физических лиц с доходов полученных физическими лицами в соответствии со статьей 228 Налогового кодекса РФ – </a:t>
            </a:r>
            <a:r>
              <a:rPr lang="ru-RU" sz="1050" b="1" dirty="0" smtClean="0"/>
              <a:t>0,1</a:t>
            </a:r>
            <a:endParaRPr lang="ru-RU" sz="105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Единый сельскохозяйственный налог – </a:t>
            </a:r>
            <a:r>
              <a:rPr lang="ru-RU" sz="1050" b="1" dirty="0" smtClean="0"/>
              <a:t>46,4</a:t>
            </a:r>
            <a:endParaRPr lang="ru-RU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832078"/>
            <a:ext cx="2367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– </a:t>
            </a:r>
            <a:r>
              <a:rPr lang="ru-RU" sz="1050" b="1" dirty="0" smtClean="0"/>
              <a:t>12,5</a:t>
            </a:r>
            <a:endParaRPr lang="ru-RU" sz="105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805264"/>
            <a:ext cx="2367622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35258" y="3199754"/>
            <a:ext cx="2519194" cy="115018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988821"/>
            <a:ext cx="24482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 с физических лиц, обладающих земельным участком   – </a:t>
            </a:r>
            <a:r>
              <a:rPr lang="ru-RU" sz="1050" b="1" dirty="0" smtClean="0"/>
              <a:t>7,6</a:t>
            </a:r>
            <a:endParaRPr lang="ru-RU" sz="105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761572"/>
            <a:ext cx="24482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Государственная пошлина за совершение нотариальных действий должностными лицами органов местного самоуправления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</a:rPr>
              <a:t> </a:t>
            </a:r>
            <a:r>
              <a:rPr lang="ru-RU" sz="1050" b="1" dirty="0" smtClean="0">
                <a:solidFill>
                  <a:prstClr val="black"/>
                </a:solidFill>
              </a:rPr>
              <a:t>0,6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06180" y="220717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доходы от оказания платных услуг (работ)-</a:t>
            </a:r>
            <a:r>
              <a:rPr lang="ru-RU" sz="1050" b="1" dirty="0" smtClean="0"/>
              <a:t>2,5</a:t>
            </a:r>
            <a:endParaRPr lang="ru-RU" sz="105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383868" y="3238270"/>
            <a:ext cx="24482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Доходы от реализации иного имущества, находящегося в собственности поселений – </a:t>
            </a:r>
            <a:r>
              <a:rPr lang="ru-RU" sz="1050" b="1" dirty="0" smtClean="0"/>
              <a:t>40,6</a:t>
            </a:r>
            <a:endParaRPr lang="ru-RU" sz="105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4426972"/>
            <a:ext cx="2448272" cy="8022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370719" y="5294638"/>
            <a:ext cx="2448272" cy="2539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442697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поступления от использования имущества, находящегося в собственности поселения </a:t>
            </a:r>
            <a:r>
              <a:rPr lang="ru-RU" sz="1050" b="1" dirty="0" smtClean="0"/>
              <a:t>– 7,1</a:t>
            </a:r>
            <a:endParaRPr lang="ru-RU" sz="105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406180" y="5294637"/>
            <a:ext cx="2386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Прочие неналоговые доходы – </a:t>
            </a:r>
            <a:r>
              <a:rPr lang="ru-RU" sz="1050" b="1" dirty="0" smtClean="0"/>
              <a:t>0,00</a:t>
            </a:r>
            <a:endParaRPr lang="ru-RU" sz="105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>
            <a:off x="1880821" y="2126020"/>
            <a:ext cx="0" cy="7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880821" y="2503761"/>
            <a:ext cx="0" cy="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H="1" flipV="1">
            <a:off x="1880821" y="3315170"/>
            <a:ext cx="6311" cy="48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87132" y="3778912"/>
            <a:ext cx="7131" cy="5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 flipV="1">
            <a:off x="1934587" y="4986745"/>
            <a:ext cx="0" cy="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94262" y="4893907"/>
            <a:ext cx="1" cy="9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94262" y="5729561"/>
            <a:ext cx="1" cy="1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  <a:endCxn id="15" idx="0"/>
          </p:cNvCxnSpPr>
          <p:nvPr/>
        </p:nvCxnSpPr>
        <p:spPr>
          <a:xfrm>
            <a:off x="4608004" y="2126020"/>
            <a:ext cx="13712" cy="7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15" idx="2"/>
            <a:endCxn id="102" idx="0"/>
          </p:cNvCxnSpPr>
          <p:nvPr/>
        </p:nvCxnSpPr>
        <p:spPr>
          <a:xfrm flipH="1">
            <a:off x="4608004" y="3107419"/>
            <a:ext cx="13712" cy="130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>
            <a:off x="4594855" y="4349936"/>
            <a:ext cx="2765" cy="7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597620" y="5229200"/>
            <a:ext cx="2044" cy="6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1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996" y="404664"/>
            <a:ext cx="757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80017940"/>
              </p:ext>
            </p:extLst>
          </p:nvPr>
        </p:nvGraphicFramePr>
        <p:xfrm>
          <a:off x="0" y="604719"/>
          <a:ext cx="9144000" cy="625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1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72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79" y="1052736"/>
            <a:ext cx="2416519" cy="1954655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вгений\Desktop\уличное-освещение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03" y="3284984"/>
            <a:ext cx="18649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03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3" y="5229200"/>
            <a:ext cx="1531313" cy="141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8637" y="404664"/>
            <a:ext cx="30396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ЖКХ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1101" y="642641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2046,3 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71880" y="598774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2280,2 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1527" y="1706896"/>
            <a:ext cx="2406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1657,0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91301" y="1706897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1819,2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0327" y="3645024"/>
            <a:ext cx="2201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Уличное освещение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355,5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60230" y="3645024"/>
            <a:ext cx="2201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Уличное освещение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380,0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5994" y="5612794"/>
            <a:ext cx="1863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33,8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47" y="5628122"/>
            <a:ext cx="1863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81,0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8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4383" y="404664"/>
            <a:ext cx="63081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физической культуры и спорта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9807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2,6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998693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245,3 тыс. руб.</a:t>
            </a:r>
          </a:p>
        </p:txBody>
      </p:sp>
      <p:pic>
        <p:nvPicPr>
          <p:cNvPr id="2051" name="Picture 3" descr="C:\Users\Евгений\Desktop\96782110306jp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6" y="1488517"/>
            <a:ext cx="2296290" cy="172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Desktop\awar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2" y="3356992"/>
            <a:ext cx="1882118" cy="1882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вгений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18" y="5239110"/>
            <a:ext cx="2103735" cy="161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2266" y="3882552"/>
            <a:ext cx="253947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на приобретение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призов к праздникам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2,6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1693" y="1974021"/>
            <a:ext cx="29642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труда МОП</a:t>
            </a:r>
          </a:p>
          <a:p>
            <a:pPr lvl="0" algn="ctr"/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238,9 </a:t>
            </a:r>
            <a:r>
              <a:rPr lang="ru-RU" sz="14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14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0309" y="3857291"/>
            <a:ext cx="253947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на приобретение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призов к праздникам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1,2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0309" y="5612906"/>
            <a:ext cx="253947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Расходы на приобретение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материальных запасов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5,2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0406" y="404664"/>
            <a:ext cx="58560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культуры, кинематографии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9807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3136,5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998693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3045,7 тыс. руб.</a:t>
            </a:r>
          </a:p>
        </p:txBody>
      </p:sp>
      <p:pic>
        <p:nvPicPr>
          <p:cNvPr id="3074" name="Picture 2" descr="C:\Users\Евгений\Desktop\культура орке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54" y="1631223"/>
            <a:ext cx="2487991" cy="166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81" y="3373380"/>
            <a:ext cx="229054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ний\Desktop\Театр-искусства-в-Лондоне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5" y="5061381"/>
            <a:ext cx="2260120" cy="1796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7492" y="1999282"/>
            <a:ext cx="1856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2663,6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2481" y="3882552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97,2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778" y="5638167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375,7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66510" y="1971651"/>
            <a:ext cx="1951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Культура, спорт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2407,8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8790" y="3854921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207,7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8087" y="5610536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430,2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6244" y="404664"/>
            <a:ext cx="56044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экономики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9807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1109,5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9693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1490,3тыс. руб.</a:t>
            </a:r>
          </a:p>
        </p:txBody>
      </p:sp>
      <p:pic>
        <p:nvPicPr>
          <p:cNvPr id="4098" name="Picture 2" descr="C:\Users\Евгений\Desktop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94" y="1412776"/>
            <a:ext cx="2103314" cy="1917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25" y="3201822"/>
            <a:ext cx="1276651" cy="16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вгений\Desktop\1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3" y="4888407"/>
            <a:ext cx="227071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6163" y="1999282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386,5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534" y="3068960"/>
            <a:ext cx="33776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2014-2020 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70,6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2570" y="5373216"/>
            <a:ext cx="2916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Содержание и управление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Дорожным хозяйством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805,5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4206" y="2013820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480,4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1577" y="3521043"/>
            <a:ext cx="3331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2014-2020 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204,4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598261"/>
            <a:ext cx="2715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Содержание и управление 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Дорожным хозяйством</a:t>
            </a:r>
          </a:p>
          <a:p>
            <a:pPr lvl="0" algn="ctr"/>
            <a:r>
              <a:rPr lang="ru-RU" sz="16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652,4 </a:t>
            </a:r>
            <a:r>
              <a:rPr lang="ru-RU" sz="1600" b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тыс.руб</a:t>
            </a:r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898" y="404664"/>
            <a:ext cx="53351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обороны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9807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48,2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9693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49,1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1956" y="3058523"/>
            <a:ext cx="22813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48,2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3134" y="3058523"/>
            <a:ext cx="22813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49,1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123" name="Picture 3" descr="C:\Users\Евгений\Desktop\0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27" y="2093982"/>
            <a:ext cx="2513856" cy="25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2368</TotalTime>
  <Words>1197</Words>
  <Application>Microsoft Office PowerPoint</Application>
  <PresentationFormat>Экран (4:3)</PresentationFormat>
  <Paragraphs>287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Радеон</dc:creator>
  <cp:lastModifiedBy>Buh2</cp:lastModifiedBy>
  <cp:revision>89</cp:revision>
  <dcterms:created xsi:type="dcterms:W3CDTF">2013-08-08T06:26:24Z</dcterms:created>
  <dcterms:modified xsi:type="dcterms:W3CDTF">2015-07-28T03:38:48Z</dcterms:modified>
</cp:coreProperties>
</file>