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0" r:id="rId4"/>
    <p:sldId id="27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2626"/>
    <a:srgbClr val="9A0000"/>
    <a:srgbClr val="DDF9FF"/>
    <a:srgbClr val="41A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57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5"/>
            <a:ext cx="8280920" cy="32316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Бюджет для граждан </a:t>
            </a: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Администрации сельского  поселения Вата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2023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</a:t>
            </a:r>
            <a:endParaRPr lang="ru-RU" sz="28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25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660" y="404664"/>
            <a:ext cx="6027612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безопасности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и правоохранительной деятельности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2023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78,16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6146" name="Picture 2" descr="C:\Users\Евгений\Desktop\4123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68289"/>
            <a:ext cx="2304255" cy="14282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Евгений\Desktop\15702858-s--n---n--n----nzn-n-n--n--n-------n---n-n-noe-------n---noe---n--n--n--n----n----n---n-n------n----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2448272" cy="13466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04030" y="1843796"/>
            <a:ext cx="370793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Долгосрочная целевая программа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«Обеспечение мер пожарной  безопасности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на объектах социального назначения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И жилищного фонда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годы»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66,16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pic>
        <p:nvPicPr>
          <p:cNvPr id="14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4221088"/>
            <a:ext cx="2232247" cy="13437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Евгений\Desktop\106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351034"/>
            <a:ext cx="2592286" cy="15069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2875" y="3130938"/>
            <a:ext cx="370507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Субвенции на осуществление федеральных полномочий по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ЗАГС-0,0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3530" y="3707598"/>
            <a:ext cx="3744416" cy="147732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«Управление муниципальным  имуществом на территории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»-00,0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Безопасность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жизнидеятельности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с.п.Ватак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 «Противодействие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экстремиу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и профилактика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тероризма»на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»-12,0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6039" y="5538378"/>
            <a:ext cx="3600400" cy="10618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Софинансирование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рамках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МП»Создание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условий для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деятельностм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народных дружин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»-0,0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Субсидии  из бюджета автономного округа на создании условий для деятельности народных дружин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»»-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52902" y="404664"/>
            <a:ext cx="577113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общегосударственные вопросы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2023 года-4147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.</a:t>
            </a:r>
          </a:p>
        </p:txBody>
      </p:sp>
      <p:pic>
        <p:nvPicPr>
          <p:cNvPr id="7170" name="Picture 2" descr="C:\Users\Евгений\Desktop\69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16087"/>
            <a:ext cx="1512168" cy="7257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82373" y="1268760"/>
            <a:ext cx="2103961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высшего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д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олжностного лица субъекта РФ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540,7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2" name="Picture 4" descr="C:\Users\Евгений\Desktop\zakonodatelnaj_baz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54441"/>
            <a:ext cx="1656184" cy="77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043607" y="1844825"/>
            <a:ext cx="2592289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законодательных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(представительных органов)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осударственной власти и местного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самоуправления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0,0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Резервный фонд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с.п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В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ата 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,0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тыс.руб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4" name="Picture 6" descr="C:\Users\Евгений\Desktop\img_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24184"/>
            <a:ext cx="2016224" cy="8572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62390" y="3140968"/>
            <a:ext cx="2234312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исполнительных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рганов местного самоуправления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944,2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5" name="Picture 7" descr="C:\Users\Евгений\Desktop\logo-yugoriy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81434"/>
            <a:ext cx="2232248" cy="44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004247" y="3916749"/>
            <a:ext cx="1550597" cy="7848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МБТ на содержание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аботников 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ОМС района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31,65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6" name="Picture 8" descr="C:\Users\Евгений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650" y="4509120"/>
            <a:ext cx="1895702" cy="923925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1004247" y="4871053"/>
            <a:ext cx="1960189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 деятельности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одведомственных учреждений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2630,45тыс.руб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7" name="Picture 9" descr="C:\Users\Евгений\Desktop\cc26c608e134e0ecfeadb4aeebc90f4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974" y="5433045"/>
            <a:ext cx="1942386" cy="127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662390" y="5726220"/>
            <a:ext cx="2311851" cy="5078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Расходы на оплату дополнительных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арантий и компенсаций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0,0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554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8282" y="404664"/>
            <a:ext cx="7720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Межбюджетные трансферты общего характера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2023 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8413тыс.рублей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8195" name="Picture 3" descr="C:\Users\Евгений\Desktop\1167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11225"/>
            <a:ext cx="1944216" cy="86082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Евгений\Desktop\big_inde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72053"/>
            <a:ext cx="1800200" cy="112069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01009"/>
            <a:ext cx="33123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755576" y="1526373"/>
            <a:ext cx="3283626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«жилищной сферы в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Нижневартовском районе на 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годы»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2500223"/>
            <a:ext cx="3156208" cy="15850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Счоздание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условий для эффективного управления муниципальными финансами и повышения устойчивости бюджета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с.п.Вата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8413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«Развитие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кукльтуры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и туризма в Нижневартовском районе на 2020-2022 годы»-0,0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0670" y="404664"/>
            <a:ext cx="813556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Основные характеристики бюджета сельского поселения Вата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2023года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4" y="1622558"/>
            <a:ext cx="1875854" cy="8640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1600689"/>
            <a:ext cx="1681823" cy="8640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2023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9593" y="2759714"/>
            <a:ext cx="187585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Доходы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9593" y="3698411"/>
            <a:ext cx="187585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Расходы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9594" y="4725145"/>
            <a:ext cx="187585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Дефицит(-),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Профицит(+),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1560" y="1112550"/>
            <a:ext cx="7848872" cy="5981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00604" y="2713547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19008,48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04698" y="3698410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16465,83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65904" y="4905695"/>
            <a:ext cx="1537807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-2542,65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6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9257" y="188640"/>
            <a:ext cx="5798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бюджета сельского поселения Вата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2023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24566" y="994579"/>
            <a:ext cx="1724594" cy="57606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06758" y="1054234"/>
            <a:ext cx="17257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Доходы бюджета</a:t>
            </a:r>
          </a:p>
          <a:p>
            <a:pPr algn="ctr"/>
            <a:r>
              <a:rPr lang="ru-RU" sz="900" b="1" dirty="0" smtClean="0"/>
              <a:t>19008,48</a:t>
            </a:r>
            <a:endParaRPr lang="ru-RU" sz="900" b="1" dirty="0" smtClean="0"/>
          </a:p>
          <a:p>
            <a:pPr algn="ctr"/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659085"/>
            <a:ext cx="2394506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3606" y="1623227"/>
            <a:ext cx="1584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Н</a:t>
            </a:r>
            <a:r>
              <a:rPr lang="ru-RU" sz="900" dirty="0" smtClean="0"/>
              <a:t>алоговые доходы</a:t>
            </a:r>
          </a:p>
          <a:p>
            <a:pPr algn="ctr"/>
            <a:r>
              <a:rPr lang="ru-RU" sz="900" b="1" dirty="0" smtClean="0"/>
              <a:t>486,9</a:t>
            </a:r>
            <a:endParaRPr lang="ru-RU" sz="9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47864" y="1659085"/>
            <a:ext cx="2520280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199233"/>
            <a:ext cx="2394506" cy="3045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81478" y="1659085"/>
            <a:ext cx="172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Неналоговые доходы</a:t>
            </a:r>
          </a:p>
          <a:p>
            <a:pPr algn="ctr"/>
            <a:r>
              <a:rPr lang="ru-RU" sz="900" b="1" dirty="0" smtClean="0"/>
              <a:t>59,8</a:t>
            </a:r>
            <a:endParaRPr lang="ru-RU" sz="900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452161" y="1670115"/>
            <a:ext cx="228834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Безвозмездные поступления</a:t>
            </a:r>
          </a:p>
          <a:p>
            <a:pPr algn="ctr"/>
            <a:r>
              <a:rPr lang="ru-RU" sz="900" b="1" dirty="0" smtClean="0"/>
              <a:t>18461,7</a:t>
            </a:r>
            <a:endParaRPr lang="ru-RU" sz="900" b="1" dirty="0"/>
          </a:p>
        </p:txBody>
      </p:sp>
      <p:cxnSp>
        <p:nvCxnSpPr>
          <p:cNvPr id="29" name="Прямая соединительная линия 28"/>
          <p:cNvCxnSpPr>
            <a:stCxn id="5" idx="2"/>
            <a:endCxn id="10" idx="0"/>
          </p:cNvCxnSpPr>
          <p:nvPr/>
        </p:nvCxnSpPr>
        <p:spPr>
          <a:xfrm>
            <a:off x="4586863" y="1570643"/>
            <a:ext cx="21141" cy="88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887713" y="1608231"/>
            <a:ext cx="5620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0"/>
            <a:endCxn id="7" idx="0"/>
          </p:cNvCxnSpPr>
          <p:nvPr/>
        </p:nvCxnSpPr>
        <p:spPr>
          <a:xfrm>
            <a:off x="1880821" y="16590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28462" y="2199232"/>
            <a:ext cx="16122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НДФЛ – </a:t>
            </a:r>
            <a:r>
              <a:rPr lang="ru-RU" sz="900" b="1" dirty="0" smtClean="0"/>
              <a:t>67,1</a:t>
            </a:r>
            <a:endParaRPr lang="ru-RU" sz="900" b="1" dirty="0" smtClean="0"/>
          </a:p>
        </p:txBody>
      </p:sp>
      <p:sp>
        <p:nvSpPr>
          <p:cNvPr id="81" name="TextBox 80"/>
          <p:cNvSpPr txBox="1"/>
          <p:nvPr/>
        </p:nvSpPr>
        <p:spPr>
          <a:xfrm>
            <a:off x="611560" y="2947456"/>
            <a:ext cx="249970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Единый сельскохозяйственный налог – </a:t>
            </a:r>
            <a:r>
              <a:rPr lang="ru-RU" sz="900" b="1" dirty="0" smtClean="0"/>
              <a:t>-34,63</a:t>
            </a:r>
            <a:endParaRPr lang="ru-RU" sz="9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539553" y="3620649"/>
            <a:ext cx="2448272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Налог на имущество физических лиц- </a:t>
            </a:r>
            <a:r>
              <a:rPr lang="ru-RU" sz="900" b="1" dirty="0" smtClean="0"/>
              <a:t>8,1</a:t>
            </a:r>
            <a:endParaRPr lang="ru-RU" sz="9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683568" y="4379077"/>
            <a:ext cx="2522496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Земельный </a:t>
            </a:r>
            <a:r>
              <a:rPr lang="ru-RU" sz="900" dirty="0" smtClean="0"/>
              <a:t>налог—-0,8</a:t>
            </a:r>
            <a:endParaRPr lang="ru-RU" sz="900" dirty="0"/>
          </a:p>
        </p:txBody>
      </p:sp>
      <p:sp>
        <p:nvSpPr>
          <p:cNvPr id="100" name="TextBox 99"/>
          <p:cNvSpPr txBox="1"/>
          <p:nvPr/>
        </p:nvSpPr>
        <p:spPr>
          <a:xfrm>
            <a:off x="539554" y="5023613"/>
            <a:ext cx="2605810" cy="10618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 smtClean="0">
                <a:solidFill>
                  <a:prstClr val="black"/>
                </a:solidFill>
              </a:rPr>
              <a:t>Государственная </a:t>
            </a:r>
            <a:r>
              <a:rPr lang="ru-RU" sz="900" dirty="0">
                <a:solidFill>
                  <a:prstClr val="black"/>
                </a:solidFill>
              </a:rPr>
              <a:t>пошлина </a:t>
            </a:r>
            <a:r>
              <a:rPr lang="ru-RU" sz="900" dirty="0" smtClean="0">
                <a:solidFill>
                  <a:prstClr val="black"/>
                </a:solidFill>
              </a:rPr>
              <a:t>-</a:t>
            </a:r>
            <a:r>
              <a:rPr lang="ru-RU" sz="900" b="1" dirty="0" smtClean="0">
                <a:solidFill>
                  <a:prstClr val="black"/>
                </a:solidFill>
              </a:rPr>
              <a:t>0,0</a:t>
            </a: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r>
              <a:rPr lang="ru-RU" sz="900" dirty="0">
                <a:solidFill>
                  <a:prstClr val="black"/>
                </a:solidFill>
              </a:rPr>
              <a:t>Доходы от уплаты акцизов на дизельное топливо, моторные масла, автомобильный бензин</a:t>
            </a:r>
            <a:r>
              <a:rPr lang="ru-RU" sz="900" b="1" dirty="0">
                <a:solidFill>
                  <a:prstClr val="black"/>
                </a:solidFill>
              </a:rPr>
              <a:t>– </a:t>
            </a:r>
            <a:r>
              <a:rPr lang="ru-RU" sz="900" b="1" dirty="0" smtClean="0">
                <a:solidFill>
                  <a:prstClr val="black"/>
                </a:solidFill>
              </a:rPr>
              <a:t>376,2</a:t>
            </a:r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algn="ctr"/>
            <a:endParaRPr lang="ru-RU" sz="9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3353161" y="2162626"/>
            <a:ext cx="256883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 smtClean="0">
                <a:solidFill>
                  <a:sysClr val="windowText" lastClr="000000"/>
                </a:solidFill>
              </a:rPr>
              <a:t>продажи материальных и нематериальных активов-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314312" y="3189830"/>
            <a:ext cx="2507444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Прочие доходы от оказания платных услуг(работ)и компенсация затрат государства </a:t>
            </a:r>
            <a:r>
              <a:rPr lang="ru-RU" sz="900" b="1" dirty="0" smtClean="0"/>
              <a:t>–17,9</a:t>
            </a:r>
            <a:endParaRPr lang="ru-RU" sz="9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3314312" y="3961500"/>
            <a:ext cx="2386968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>
                <a:solidFill>
                  <a:sysClr val="windowText" lastClr="000000"/>
                </a:solidFill>
              </a:rPr>
              <a:t>использования имущества, находящегося в собственности поселений–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41,9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10" name="Прямая соединительная линия 109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1788239" y="1608231"/>
            <a:ext cx="98893" cy="92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7508016" y="1608231"/>
            <a:ext cx="88320" cy="54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7" idx="2"/>
            <a:endCxn id="12" idx="0"/>
          </p:cNvCxnSpPr>
          <p:nvPr/>
        </p:nvCxnSpPr>
        <p:spPr>
          <a:xfrm>
            <a:off x="1880821" y="2126020"/>
            <a:ext cx="0" cy="7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endCxn id="12" idx="2"/>
          </p:cNvCxnSpPr>
          <p:nvPr/>
        </p:nvCxnSpPr>
        <p:spPr>
          <a:xfrm flipV="1">
            <a:off x="1880821" y="2503761"/>
            <a:ext cx="0" cy="7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81" idx="0"/>
          </p:cNvCxnSpPr>
          <p:nvPr/>
        </p:nvCxnSpPr>
        <p:spPr>
          <a:xfrm>
            <a:off x="1861414" y="2947456"/>
            <a:ext cx="19408" cy="367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84" idx="0"/>
            <a:endCxn id="81" idx="2"/>
          </p:cNvCxnSpPr>
          <p:nvPr/>
        </p:nvCxnSpPr>
        <p:spPr>
          <a:xfrm flipV="1">
            <a:off x="1763689" y="3316788"/>
            <a:ext cx="97725" cy="303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>
            <a:stCxn id="87" idx="0"/>
          </p:cNvCxnSpPr>
          <p:nvPr/>
        </p:nvCxnSpPr>
        <p:spPr>
          <a:xfrm>
            <a:off x="1944816" y="4379077"/>
            <a:ext cx="37111" cy="494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>
            <a:stCxn id="84" idx="2"/>
          </p:cNvCxnSpPr>
          <p:nvPr/>
        </p:nvCxnSpPr>
        <p:spPr>
          <a:xfrm>
            <a:off x="1763689" y="3851481"/>
            <a:ext cx="731829" cy="1172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2110005" y="5589240"/>
            <a:ext cx="1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10" idx="2"/>
          </p:cNvCxnSpPr>
          <p:nvPr/>
        </p:nvCxnSpPr>
        <p:spPr>
          <a:xfrm>
            <a:off x="4608004" y="2126020"/>
            <a:ext cx="13712" cy="73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102" idx="2"/>
          </p:cNvCxnSpPr>
          <p:nvPr/>
        </p:nvCxnSpPr>
        <p:spPr>
          <a:xfrm>
            <a:off x="4637581" y="2531958"/>
            <a:ext cx="67139" cy="1088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>
            <a:endCxn id="108" idx="0"/>
          </p:cNvCxnSpPr>
          <p:nvPr/>
        </p:nvCxnSpPr>
        <p:spPr>
          <a:xfrm flipV="1">
            <a:off x="4498896" y="3769186"/>
            <a:ext cx="8900" cy="9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326723" y="4602068"/>
            <a:ext cx="252028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Прочие неналоговые доходы– </a:t>
            </a:r>
            <a:r>
              <a:rPr lang="ru-RU" sz="900" b="1" dirty="0">
                <a:solidFill>
                  <a:sysClr val="windowText" lastClr="000000"/>
                </a:solidFill>
              </a:rPr>
              <a:t>0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,0</a:t>
            </a:r>
            <a:endParaRPr lang="ru-RU" sz="900" b="1" dirty="0" smtClean="0">
              <a:solidFill>
                <a:sysClr val="windowText" lastClr="000000"/>
              </a:solidFill>
            </a:endParaRPr>
          </a:p>
          <a:p>
            <a:pPr lvl="0"/>
            <a:endParaRPr lang="ru-RU" sz="900" b="1" dirty="0">
              <a:solidFill>
                <a:sysClr val="windowText" lastClr="000000"/>
              </a:solidFill>
            </a:endParaRPr>
          </a:p>
          <a:p>
            <a:pPr lvl="0"/>
            <a:endParaRPr lang="ru-RU" sz="900" b="1" dirty="0" smtClean="0">
              <a:solidFill>
                <a:sysClr val="windowText" lastClr="000000"/>
              </a:solidFill>
            </a:endParaRP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продажи квартир, находящихся в собственности сельских поселений-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Денежные взыскания.штрафы-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22233" cy="864096"/>
          </a:xfr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Расходы бюджета сельского поселения Вата 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За 1 квартал </a:t>
            </a:r>
            <a:r>
              <a:rPr lang="ru-RU" sz="2000" dirty="0" smtClean="0">
                <a:solidFill>
                  <a:srgbClr val="0070C0"/>
                </a:solidFill>
              </a:rPr>
              <a:t>2023 </a:t>
            </a:r>
            <a:r>
              <a:rPr lang="ru-RU" sz="2000" dirty="0">
                <a:solidFill>
                  <a:srgbClr val="0070C0"/>
                </a:solidFill>
              </a:rPr>
              <a:t>года</a:t>
            </a: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12776"/>
            <a:ext cx="6400800" cy="3168352"/>
          </a:xfrm>
        </p:spPr>
        <p:txBody>
          <a:bodyPr>
            <a:normAutofit/>
          </a:bodyPr>
          <a:lstStyle/>
          <a:p>
            <a:endParaRPr lang="ru-RU" sz="1200" dirty="0" smtClean="0"/>
          </a:p>
          <a:p>
            <a:r>
              <a:rPr lang="ru-RU" sz="1200" b="1" dirty="0" smtClean="0"/>
              <a:t>                              РАСХОДЫ    -         </a:t>
            </a:r>
            <a:r>
              <a:rPr lang="ru-RU" sz="1200" b="1" dirty="0" smtClean="0"/>
              <a:t>16465,83                               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.                                     </a:t>
            </a:r>
            <a:r>
              <a:rPr lang="ru-RU" sz="1200" dirty="0" smtClean="0"/>
              <a:t>Общегосударственные расходы                                                                   </a:t>
            </a:r>
            <a:r>
              <a:rPr lang="ru-RU" sz="1200" dirty="0" smtClean="0"/>
              <a:t>4147</a:t>
            </a:r>
            <a:endParaRPr lang="ru-RU" sz="1200" dirty="0" smtClean="0"/>
          </a:p>
          <a:p>
            <a:r>
              <a:rPr lang="ru-RU" sz="1200" dirty="0" smtClean="0"/>
              <a:t>Национальная оборона                                                                                </a:t>
            </a:r>
            <a:r>
              <a:rPr lang="ru-RU" sz="1200" dirty="0" smtClean="0"/>
              <a:t>55,53</a:t>
            </a:r>
            <a:endParaRPr lang="ru-RU" sz="1200" dirty="0" smtClean="0"/>
          </a:p>
          <a:p>
            <a:r>
              <a:rPr lang="ru-RU" sz="1200" dirty="0" smtClean="0"/>
              <a:t>Национальная безопасность и                                                                     </a:t>
            </a:r>
            <a:r>
              <a:rPr lang="ru-RU" sz="1200" dirty="0" smtClean="0"/>
              <a:t>78,16</a:t>
            </a:r>
            <a:endParaRPr lang="ru-RU" sz="1200" dirty="0" smtClean="0"/>
          </a:p>
          <a:p>
            <a:r>
              <a:rPr lang="ru-RU" sz="1200" dirty="0"/>
              <a:t>п</a:t>
            </a:r>
            <a:r>
              <a:rPr lang="ru-RU" sz="1200" dirty="0" smtClean="0"/>
              <a:t>равоохранительная деятельность                 </a:t>
            </a:r>
          </a:p>
          <a:p>
            <a:r>
              <a:rPr lang="ru-RU" sz="1200" dirty="0" smtClean="0"/>
              <a:t>Национальная экономика                                                                           </a:t>
            </a:r>
            <a:r>
              <a:rPr lang="ru-RU" sz="1200" dirty="0" smtClean="0"/>
              <a:t>701,64</a:t>
            </a:r>
            <a:endParaRPr lang="ru-RU" sz="1200" dirty="0" smtClean="0"/>
          </a:p>
          <a:p>
            <a:r>
              <a:rPr lang="ru-RU" sz="1200" dirty="0" smtClean="0"/>
              <a:t>Жилищно-коммунальное хозяйство                                                           </a:t>
            </a:r>
            <a:r>
              <a:rPr lang="ru-RU" sz="1200" dirty="0" smtClean="0"/>
              <a:t>822,8</a:t>
            </a:r>
            <a:endParaRPr lang="ru-RU" sz="1200" dirty="0" smtClean="0"/>
          </a:p>
          <a:p>
            <a:r>
              <a:rPr lang="ru-RU" sz="1200" dirty="0" smtClean="0"/>
              <a:t>Культура, кинематография                                                                       </a:t>
            </a:r>
            <a:r>
              <a:rPr lang="ru-RU" sz="1200" dirty="0" smtClean="0"/>
              <a:t>2102,2</a:t>
            </a:r>
            <a:endParaRPr lang="ru-RU" sz="1200" dirty="0" smtClean="0"/>
          </a:p>
          <a:p>
            <a:r>
              <a:rPr lang="ru-RU" sz="1200" dirty="0" smtClean="0"/>
              <a:t>Физическая культура и спорт                                                                   </a:t>
            </a:r>
            <a:r>
              <a:rPr lang="ru-RU" sz="1200" dirty="0" smtClean="0"/>
              <a:t>145,5</a:t>
            </a:r>
            <a:endParaRPr lang="ru-RU" sz="1200" dirty="0" smtClean="0"/>
          </a:p>
          <a:p>
            <a:r>
              <a:rPr lang="ru-RU" sz="1200" dirty="0" smtClean="0"/>
              <a:t>Межбюджетные трансферты                                                                   </a:t>
            </a:r>
            <a:r>
              <a:rPr lang="ru-RU" sz="1200" dirty="0" smtClean="0"/>
              <a:t>8413                                           </a:t>
            </a:r>
            <a:endParaRPr lang="ru-RU" sz="1200" dirty="0" smtClean="0"/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39642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й\Desktop\72dp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6"/>
            <a:ext cx="2016224" cy="1954655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</p:spPr>
      </p:pic>
      <p:pic>
        <p:nvPicPr>
          <p:cNvPr id="1027" name="Picture 3" descr="C:\Users\Евгений\Desktop\уличное-освещение1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84984"/>
            <a:ext cx="1872207" cy="1728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Евгений\Desktop\032.pn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1512168" cy="1413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995664" y="404664"/>
            <a:ext cx="7085594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ЖКХ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2023года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-822,8тыс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77506" y="1706896"/>
            <a:ext cx="157447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Жилищное хозяйство</a:t>
            </a: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560,5тыс.руб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25715" y="3645024"/>
            <a:ext cx="2430474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Уличное освещение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164,0тыс.руб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Энергосбережение-0,0 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тыс.рублей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320238" y="5517232"/>
            <a:ext cx="1648765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Благоустройство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98,3 </a:t>
            </a:r>
            <a:r>
              <a:rPr lang="ru-RU" sz="1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.</a:t>
            </a:r>
          </a:p>
          <a:p>
            <a:pPr algn="ctr"/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Субвенции в сфере обращения  с твердыми коммунальными отходами 0,0 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тыс.руб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68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5917" y="404664"/>
            <a:ext cx="638508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физической культуры и спорта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2023 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145,5тыс.рублей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2051" name="Picture 3" descr="C:\Users\Евгений\Desktop\96782110306jpg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8517"/>
            <a:ext cx="2592288" cy="17244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Евгений\Desktop\award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56992"/>
            <a:ext cx="2664296" cy="18821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Евгений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239110"/>
            <a:ext cx="2448272" cy="16188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79480" y="3882552"/>
            <a:ext cx="2525051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призов к праздникам, 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90,0 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350747"/>
            <a:ext cx="221215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на оплату труда МОП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55,5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18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4153" y="404664"/>
            <a:ext cx="585609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культуры, кинематографии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2023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2102,2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3074" name="Picture 2" descr="C:\Users\Евгений\Desktop\культура оркест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720" y="1631223"/>
            <a:ext cx="2200647" cy="16638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Евгений\Desktop\fil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73380"/>
            <a:ext cx="2160240" cy="17281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Евгений\Desktop\Театр-искусства-в-Лондоне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61381"/>
            <a:ext cx="2880319" cy="179661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37258" y="1999282"/>
            <a:ext cx="1257075" cy="4924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Культура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1435,4 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9074" y="3882552"/>
            <a:ext cx="1245854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Кинематография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111,4тыс.руб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1188" y="5638167"/>
            <a:ext cx="1981632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Другие вопросы в области</a:t>
            </a: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Культуры. Кинематографии.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555,4тыс.руб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72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6245" y="404664"/>
            <a:ext cx="560441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экономики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2023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701,64тыс.рублей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4098" name="Picture 2" descr="C:\Users\Евгений\Desktop\glo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2808312" cy="19170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304" y="3201822"/>
            <a:ext cx="2030080" cy="168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973745" y="1999282"/>
            <a:ext cx="158408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Связь и информатика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187,7 </a:t>
            </a:r>
            <a:r>
              <a:rPr lang="ru-RU" sz="10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201822"/>
            <a:ext cx="3003650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Содержание и управление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Дорожным хозяйством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513,94 </a:t>
            </a:r>
            <a:r>
              <a:rPr lang="ru-RU" sz="1000" b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тыс.руб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609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2426" y="404664"/>
            <a:ext cx="5412059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обороны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2023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55,53тыс.рублей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83663" y="2492896"/>
            <a:ext cx="149752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Фонд оплаты труда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55,53 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5123" name="Picture 3" descr="C:\Users\Евгений\Desktop\02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93982"/>
            <a:ext cx="3240359" cy="2513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3350909"/>
            <a:ext cx="2304256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79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4098</TotalTime>
  <Words>606</Words>
  <Application>Microsoft Office PowerPoint</Application>
  <PresentationFormat>Экран (4:3)</PresentationFormat>
  <Paragraphs>150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Расходы бюджета сельского поселения Вата  За 1 квартал 2023 года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Радеон</dc:creator>
  <cp:lastModifiedBy>Люция</cp:lastModifiedBy>
  <cp:revision>280</cp:revision>
  <cp:lastPrinted>2018-04-09T10:50:57Z</cp:lastPrinted>
  <dcterms:created xsi:type="dcterms:W3CDTF">2013-08-08T06:26:24Z</dcterms:created>
  <dcterms:modified xsi:type="dcterms:W3CDTF">2023-04-10T06:40:43Z</dcterms:modified>
</cp:coreProperties>
</file>